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3" r:id="rId2"/>
    <p:sldId id="262" r:id="rId3"/>
    <p:sldId id="271" r:id="rId4"/>
    <p:sldId id="267" r:id="rId5"/>
    <p:sldId id="266" r:id="rId6"/>
    <p:sldId id="259" r:id="rId7"/>
    <p:sldId id="274" r:id="rId8"/>
    <p:sldId id="264" r:id="rId9"/>
    <p:sldId id="270" r:id="rId10"/>
    <p:sldId id="268" r:id="rId11"/>
    <p:sldId id="269" r:id="rId12"/>
    <p:sldId id="275" r:id="rId13"/>
    <p:sldId id="276" r:id="rId1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5" d="100"/>
          <a:sy n="95" d="100"/>
        </p:scale>
        <p:origin x="111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fundme.com/" TargetMode="External"/><Relationship Id="rId2" Type="http://schemas.openxmlformats.org/officeDocument/2006/relationships/hyperlink" Target="https://www.indiegogo.com/" TargetMode="External"/><Relationship Id="rId1" Type="http://schemas.openxmlformats.org/officeDocument/2006/relationships/hyperlink" Target="https://www.kickstarter.com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fundme.com/" TargetMode="External"/><Relationship Id="rId2" Type="http://schemas.openxmlformats.org/officeDocument/2006/relationships/hyperlink" Target="https://www.indiegogo.com/" TargetMode="External"/><Relationship Id="rId1" Type="http://schemas.openxmlformats.org/officeDocument/2006/relationships/hyperlink" Target="https://www.kickstarter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17B72A-DC6D-44B5-9A7D-2EE43FD1B85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B5E6816-5651-452A-B872-65D32F9B7DE7}">
      <dgm:prSet custT="1"/>
      <dgm:spPr/>
      <dgm:t>
        <a:bodyPr/>
        <a:lstStyle/>
        <a:p>
          <a:r>
            <a:rPr lang="en-US" sz="3200" dirty="0"/>
            <a:t>Welcoming address (protocols)</a:t>
          </a:r>
        </a:p>
      </dgm:t>
    </dgm:pt>
    <dgm:pt modelId="{B3AB9C1E-8AE4-4412-B8E3-EF72200BD935}" type="parTrans" cxnId="{7BF56CEC-A905-4991-8246-DE865F4A5EAD}">
      <dgm:prSet/>
      <dgm:spPr/>
      <dgm:t>
        <a:bodyPr/>
        <a:lstStyle/>
        <a:p>
          <a:endParaRPr lang="en-US"/>
        </a:p>
      </dgm:t>
    </dgm:pt>
    <dgm:pt modelId="{FEFFE40B-592D-4907-A088-96394740CCF8}" type="sibTrans" cxnId="{7BF56CEC-A905-4991-8246-DE865F4A5EAD}">
      <dgm:prSet/>
      <dgm:spPr/>
      <dgm:t>
        <a:bodyPr/>
        <a:lstStyle/>
        <a:p>
          <a:endParaRPr lang="en-US"/>
        </a:p>
      </dgm:t>
    </dgm:pt>
    <dgm:pt modelId="{59A53BD3-A609-4473-A71E-3E69866726D9}">
      <dgm:prSet custT="1"/>
      <dgm:spPr/>
      <dgm:t>
        <a:bodyPr/>
        <a:lstStyle/>
        <a:p>
          <a:r>
            <a:rPr lang="en-US" sz="2400" dirty="0"/>
            <a:t>Word about the Conference organizers</a:t>
          </a:r>
        </a:p>
      </dgm:t>
    </dgm:pt>
    <dgm:pt modelId="{CE9C996A-837D-41DE-9B8B-75DD4EBBF108}" type="parTrans" cxnId="{AE218F14-76EF-4CB0-B13B-BA27058A465C}">
      <dgm:prSet/>
      <dgm:spPr/>
      <dgm:t>
        <a:bodyPr/>
        <a:lstStyle/>
        <a:p>
          <a:endParaRPr lang="en-US"/>
        </a:p>
      </dgm:t>
    </dgm:pt>
    <dgm:pt modelId="{52AD3368-DD30-48F2-90FD-2FE697E6EFC2}" type="sibTrans" cxnId="{AE218F14-76EF-4CB0-B13B-BA27058A465C}">
      <dgm:prSet/>
      <dgm:spPr/>
      <dgm:t>
        <a:bodyPr/>
        <a:lstStyle/>
        <a:p>
          <a:endParaRPr lang="en-US"/>
        </a:p>
      </dgm:t>
    </dgm:pt>
    <dgm:pt modelId="{2F307BF1-AAEB-4AB2-A9A2-E80F6B421822}">
      <dgm:prSet custT="1"/>
      <dgm:spPr>
        <a:solidFill>
          <a:srgbClr val="FF0000"/>
        </a:solidFill>
      </dgm:spPr>
      <dgm:t>
        <a:bodyPr/>
        <a:lstStyle/>
        <a:p>
          <a:r>
            <a:rPr lang="en-US" sz="2400" dirty="0"/>
            <a:t>Expectations from the Conference- the Agenda </a:t>
          </a:r>
        </a:p>
      </dgm:t>
    </dgm:pt>
    <dgm:pt modelId="{BD6CFC4C-3558-47D8-A0D4-D23B9B9DAA29}" type="parTrans" cxnId="{C7CE45BA-B877-4484-BAF4-2B8BE66532FC}">
      <dgm:prSet/>
      <dgm:spPr/>
      <dgm:t>
        <a:bodyPr/>
        <a:lstStyle/>
        <a:p>
          <a:endParaRPr lang="en-US"/>
        </a:p>
      </dgm:t>
    </dgm:pt>
    <dgm:pt modelId="{C7013787-6A22-4A83-ABEB-6E47998ADC47}" type="sibTrans" cxnId="{C7CE45BA-B877-4484-BAF4-2B8BE66532FC}">
      <dgm:prSet/>
      <dgm:spPr/>
      <dgm:t>
        <a:bodyPr/>
        <a:lstStyle/>
        <a:p>
          <a:endParaRPr lang="en-US"/>
        </a:p>
      </dgm:t>
    </dgm:pt>
    <dgm:pt modelId="{6E49DE26-B8C5-4408-9726-060A5B5867F2}">
      <dgm:prSet custT="1"/>
      <dgm:spPr/>
      <dgm:t>
        <a:bodyPr/>
        <a:lstStyle/>
        <a:p>
          <a:r>
            <a:rPr lang="en-US" sz="1800" dirty="0"/>
            <a:t>Briefings on Crowdfunding </a:t>
          </a:r>
        </a:p>
      </dgm:t>
    </dgm:pt>
    <dgm:pt modelId="{7C4BB943-C327-48FD-BFBA-BE1A5B2ABD3D}" type="parTrans" cxnId="{F2AB5C88-9AB0-4CDA-A246-50F5622A0D46}">
      <dgm:prSet/>
      <dgm:spPr/>
      <dgm:t>
        <a:bodyPr/>
        <a:lstStyle/>
        <a:p>
          <a:endParaRPr lang="en-US"/>
        </a:p>
      </dgm:t>
    </dgm:pt>
    <dgm:pt modelId="{AC3C43F5-5F81-40DE-941D-32AF93A0F50C}" type="sibTrans" cxnId="{F2AB5C88-9AB0-4CDA-A246-50F5622A0D46}">
      <dgm:prSet/>
      <dgm:spPr/>
      <dgm:t>
        <a:bodyPr/>
        <a:lstStyle/>
        <a:p>
          <a:endParaRPr lang="en-US"/>
        </a:p>
      </dgm:t>
    </dgm:pt>
    <dgm:pt modelId="{6F63C871-3F14-4D94-81F7-D542718F68CB}">
      <dgm:prSet custT="1"/>
      <dgm:spPr/>
      <dgm:t>
        <a:bodyPr/>
        <a:lstStyle/>
        <a:p>
          <a:r>
            <a:rPr lang="en-US" sz="1800" dirty="0"/>
            <a:t>What is Crowdfunding </a:t>
          </a:r>
        </a:p>
      </dgm:t>
    </dgm:pt>
    <dgm:pt modelId="{FF25DA8E-AEA5-416B-9B25-0F048254B536}" type="parTrans" cxnId="{4157D180-7D7E-4882-AB96-71AB4AAE32C4}">
      <dgm:prSet/>
      <dgm:spPr/>
      <dgm:t>
        <a:bodyPr/>
        <a:lstStyle/>
        <a:p>
          <a:endParaRPr lang="en-US"/>
        </a:p>
      </dgm:t>
    </dgm:pt>
    <dgm:pt modelId="{2E1695BD-5F9A-47A0-B36B-F7F3F00BDB87}" type="sibTrans" cxnId="{4157D180-7D7E-4882-AB96-71AB4AAE32C4}">
      <dgm:prSet/>
      <dgm:spPr/>
      <dgm:t>
        <a:bodyPr/>
        <a:lstStyle/>
        <a:p>
          <a:endParaRPr lang="en-US"/>
        </a:p>
      </dgm:t>
    </dgm:pt>
    <dgm:pt modelId="{7E91950F-1F48-4722-98AE-17A1C2015A94}">
      <dgm:prSet custT="1"/>
      <dgm:spPr/>
      <dgm:t>
        <a:bodyPr/>
        <a:lstStyle/>
        <a:p>
          <a:r>
            <a:rPr lang="en-US" sz="1800" dirty="0"/>
            <a:t>What are the types and the process</a:t>
          </a:r>
        </a:p>
      </dgm:t>
    </dgm:pt>
    <dgm:pt modelId="{6ADB6E47-9806-417B-AF1C-C4C249B5DFD4}" type="parTrans" cxnId="{D6C58407-E210-4FD4-878E-7FB1AB57F302}">
      <dgm:prSet/>
      <dgm:spPr/>
      <dgm:t>
        <a:bodyPr/>
        <a:lstStyle/>
        <a:p>
          <a:endParaRPr lang="en-US"/>
        </a:p>
      </dgm:t>
    </dgm:pt>
    <dgm:pt modelId="{170CF5C5-181B-4E99-A4D5-9D64EEA6C033}" type="sibTrans" cxnId="{D6C58407-E210-4FD4-878E-7FB1AB57F302}">
      <dgm:prSet/>
      <dgm:spPr/>
      <dgm:t>
        <a:bodyPr/>
        <a:lstStyle/>
        <a:p>
          <a:endParaRPr lang="en-US"/>
        </a:p>
      </dgm:t>
    </dgm:pt>
    <dgm:pt modelId="{3B68F295-6F37-40D4-94D5-1A14DAEC8C08}">
      <dgm:prSet custT="1"/>
      <dgm:spPr/>
      <dgm:t>
        <a:bodyPr/>
        <a:lstStyle/>
        <a:p>
          <a:r>
            <a:rPr lang="en-US" sz="1800" dirty="0"/>
            <a:t>How do we make use of the Crowdfunding</a:t>
          </a:r>
        </a:p>
      </dgm:t>
    </dgm:pt>
    <dgm:pt modelId="{B5CEDF96-644B-413C-8069-C0690025087A}" type="parTrans" cxnId="{339361FE-2F6D-4417-9F53-78F6BAFBEDE7}">
      <dgm:prSet/>
      <dgm:spPr/>
      <dgm:t>
        <a:bodyPr/>
        <a:lstStyle/>
        <a:p>
          <a:endParaRPr lang="en-US"/>
        </a:p>
      </dgm:t>
    </dgm:pt>
    <dgm:pt modelId="{D9A6456B-B97F-4E16-B108-F9E9775B28D0}" type="sibTrans" cxnId="{339361FE-2F6D-4417-9F53-78F6BAFBEDE7}">
      <dgm:prSet/>
      <dgm:spPr/>
      <dgm:t>
        <a:bodyPr/>
        <a:lstStyle/>
        <a:p>
          <a:endParaRPr lang="en-US"/>
        </a:p>
      </dgm:t>
    </dgm:pt>
    <dgm:pt modelId="{709448EC-E025-4815-8FFE-51A9CA4947F4}">
      <dgm:prSet/>
      <dgm:spPr/>
      <dgm:t>
        <a:bodyPr/>
        <a:lstStyle/>
        <a:p>
          <a:r>
            <a:rPr lang="en-US" dirty="0"/>
            <a:t>Conclusions </a:t>
          </a:r>
        </a:p>
      </dgm:t>
    </dgm:pt>
    <dgm:pt modelId="{5118F8C7-9580-4DFD-960F-BD0BEDFD9B09}" type="parTrans" cxnId="{CB15E955-2433-4F84-A9B7-376D4B7314FC}">
      <dgm:prSet/>
      <dgm:spPr/>
      <dgm:t>
        <a:bodyPr/>
        <a:lstStyle/>
        <a:p>
          <a:endParaRPr lang="en-US"/>
        </a:p>
      </dgm:t>
    </dgm:pt>
    <dgm:pt modelId="{0D91DC10-ACC5-4633-968C-F2F074DF97A4}" type="sibTrans" cxnId="{CB15E955-2433-4F84-A9B7-376D4B7314FC}">
      <dgm:prSet/>
      <dgm:spPr/>
      <dgm:t>
        <a:bodyPr/>
        <a:lstStyle/>
        <a:p>
          <a:endParaRPr lang="en-US"/>
        </a:p>
      </dgm:t>
    </dgm:pt>
    <dgm:pt modelId="{55CEBFDC-765A-4F36-8A17-FC4B0A9AAA92}" type="pres">
      <dgm:prSet presAssocID="{4F17B72A-DC6D-44B5-9A7D-2EE43FD1B85E}" presName="Name0" presStyleCnt="0">
        <dgm:presLayoutVars>
          <dgm:dir/>
          <dgm:resizeHandles val="exact"/>
        </dgm:presLayoutVars>
      </dgm:prSet>
      <dgm:spPr/>
    </dgm:pt>
    <dgm:pt modelId="{27F959E7-BF9C-488F-9968-D2847744A71C}" type="pres">
      <dgm:prSet presAssocID="{8B5E6816-5651-452A-B872-65D32F9B7DE7}" presName="node" presStyleLbl="node1" presStyleIdx="0" presStyleCnt="5">
        <dgm:presLayoutVars>
          <dgm:bulletEnabled val="1"/>
        </dgm:presLayoutVars>
      </dgm:prSet>
      <dgm:spPr/>
    </dgm:pt>
    <dgm:pt modelId="{8FEFC989-A12D-4131-AA06-0E0B2790EE75}" type="pres">
      <dgm:prSet presAssocID="{FEFFE40B-592D-4907-A088-96394740CCF8}" presName="sibTrans" presStyleLbl="sibTrans1D1" presStyleIdx="0" presStyleCnt="4"/>
      <dgm:spPr/>
    </dgm:pt>
    <dgm:pt modelId="{A089CE2C-1D76-4790-B8FB-41D5D4626DB7}" type="pres">
      <dgm:prSet presAssocID="{FEFFE40B-592D-4907-A088-96394740CCF8}" presName="connectorText" presStyleLbl="sibTrans1D1" presStyleIdx="0" presStyleCnt="4"/>
      <dgm:spPr/>
    </dgm:pt>
    <dgm:pt modelId="{F3BD57D6-C62B-4B3A-92E8-A019FCDD0253}" type="pres">
      <dgm:prSet presAssocID="{59A53BD3-A609-4473-A71E-3E69866726D9}" presName="node" presStyleLbl="node1" presStyleIdx="1" presStyleCnt="5">
        <dgm:presLayoutVars>
          <dgm:bulletEnabled val="1"/>
        </dgm:presLayoutVars>
      </dgm:prSet>
      <dgm:spPr/>
    </dgm:pt>
    <dgm:pt modelId="{37784F6F-C8D4-44E5-A95B-280B547D3D15}" type="pres">
      <dgm:prSet presAssocID="{52AD3368-DD30-48F2-90FD-2FE697E6EFC2}" presName="sibTrans" presStyleLbl="sibTrans1D1" presStyleIdx="1" presStyleCnt="4"/>
      <dgm:spPr/>
    </dgm:pt>
    <dgm:pt modelId="{211C22BD-98E1-4129-BDA9-72D9590D9DCA}" type="pres">
      <dgm:prSet presAssocID="{52AD3368-DD30-48F2-90FD-2FE697E6EFC2}" presName="connectorText" presStyleLbl="sibTrans1D1" presStyleIdx="1" presStyleCnt="4"/>
      <dgm:spPr/>
    </dgm:pt>
    <dgm:pt modelId="{DDDED3CC-435D-4A09-A90B-5B882748336F}" type="pres">
      <dgm:prSet presAssocID="{2F307BF1-AAEB-4AB2-A9A2-E80F6B421822}" presName="node" presStyleLbl="node1" presStyleIdx="2" presStyleCnt="5" custLinFactNeighborX="-1410" custLinFactNeighborY="73">
        <dgm:presLayoutVars>
          <dgm:bulletEnabled val="1"/>
        </dgm:presLayoutVars>
      </dgm:prSet>
      <dgm:spPr/>
    </dgm:pt>
    <dgm:pt modelId="{99D72524-D567-4E08-B3CA-394A3A723AEB}" type="pres">
      <dgm:prSet presAssocID="{C7013787-6A22-4A83-ABEB-6E47998ADC47}" presName="sibTrans" presStyleLbl="sibTrans1D1" presStyleIdx="2" presStyleCnt="4"/>
      <dgm:spPr/>
    </dgm:pt>
    <dgm:pt modelId="{FED8070F-B464-4C2A-BC24-78502A382372}" type="pres">
      <dgm:prSet presAssocID="{C7013787-6A22-4A83-ABEB-6E47998ADC47}" presName="connectorText" presStyleLbl="sibTrans1D1" presStyleIdx="2" presStyleCnt="4"/>
      <dgm:spPr/>
    </dgm:pt>
    <dgm:pt modelId="{67A34ADF-273E-413F-B571-99124EC46BFA}" type="pres">
      <dgm:prSet presAssocID="{6E49DE26-B8C5-4408-9726-060A5B5867F2}" presName="node" presStyleLbl="node1" presStyleIdx="3" presStyleCnt="5" custScaleX="174247" custScaleY="132241" custLinFactNeighborX="7278" custLinFactNeighborY="1481">
        <dgm:presLayoutVars>
          <dgm:bulletEnabled val="1"/>
        </dgm:presLayoutVars>
      </dgm:prSet>
      <dgm:spPr/>
    </dgm:pt>
    <dgm:pt modelId="{F8C68D40-A64E-45FF-9180-64F6BB437D5B}" type="pres">
      <dgm:prSet presAssocID="{AC3C43F5-5F81-40DE-941D-32AF93A0F50C}" presName="sibTrans" presStyleLbl="sibTrans1D1" presStyleIdx="3" presStyleCnt="4"/>
      <dgm:spPr/>
    </dgm:pt>
    <dgm:pt modelId="{F65351C0-6954-4D88-B9C4-76CDE1F964AD}" type="pres">
      <dgm:prSet presAssocID="{AC3C43F5-5F81-40DE-941D-32AF93A0F50C}" presName="connectorText" presStyleLbl="sibTrans1D1" presStyleIdx="3" presStyleCnt="4"/>
      <dgm:spPr/>
    </dgm:pt>
    <dgm:pt modelId="{49C33496-3E90-4CE2-B79A-1FB1EDC7C4EE}" type="pres">
      <dgm:prSet presAssocID="{709448EC-E025-4815-8FFE-51A9CA4947F4}" presName="node" presStyleLbl="node1" presStyleIdx="4" presStyleCnt="5">
        <dgm:presLayoutVars>
          <dgm:bulletEnabled val="1"/>
        </dgm:presLayoutVars>
      </dgm:prSet>
      <dgm:spPr/>
    </dgm:pt>
  </dgm:ptLst>
  <dgm:cxnLst>
    <dgm:cxn modelId="{6B6ACC06-2A6C-47F6-8FB5-A4D8A83418CE}" type="presOf" srcId="{FEFFE40B-592D-4907-A088-96394740CCF8}" destId="{A089CE2C-1D76-4790-B8FB-41D5D4626DB7}" srcOrd="1" destOrd="0" presId="urn:microsoft.com/office/officeart/2016/7/layout/RepeatingBendingProcessNew"/>
    <dgm:cxn modelId="{D6C58407-E210-4FD4-878E-7FB1AB57F302}" srcId="{6E49DE26-B8C5-4408-9726-060A5B5867F2}" destId="{7E91950F-1F48-4722-98AE-17A1C2015A94}" srcOrd="1" destOrd="0" parTransId="{6ADB6E47-9806-417B-AF1C-C4C249B5DFD4}" sibTransId="{170CF5C5-181B-4E99-A4D5-9D64EEA6C033}"/>
    <dgm:cxn modelId="{AE218F14-76EF-4CB0-B13B-BA27058A465C}" srcId="{4F17B72A-DC6D-44B5-9A7D-2EE43FD1B85E}" destId="{59A53BD3-A609-4473-A71E-3E69866726D9}" srcOrd="1" destOrd="0" parTransId="{CE9C996A-837D-41DE-9B8B-75DD4EBBF108}" sibTransId="{52AD3368-DD30-48F2-90FD-2FE697E6EFC2}"/>
    <dgm:cxn modelId="{61556717-0716-49E9-8132-37F06D31A2ED}" type="presOf" srcId="{3B68F295-6F37-40D4-94D5-1A14DAEC8C08}" destId="{67A34ADF-273E-413F-B571-99124EC46BFA}" srcOrd="0" destOrd="3" presId="urn:microsoft.com/office/officeart/2016/7/layout/RepeatingBendingProcessNew"/>
    <dgm:cxn modelId="{4AD0161F-EDD0-454D-8E66-8031EB300CDD}" type="presOf" srcId="{AC3C43F5-5F81-40DE-941D-32AF93A0F50C}" destId="{F65351C0-6954-4D88-B9C4-76CDE1F964AD}" srcOrd="1" destOrd="0" presId="urn:microsoft.com/office/officeart/2016/7/layout/RepeatingBendingProcessNew"/>
    <dgm:cxn modelId="{9D725433-CB08-40AC-8B8D-03218B4ABE5B}" type="presOf" srcId="{709448EC-E025-4815-8FFE-51A9CA4947F4}" destId="{49C33496-3E90-4CE2-B79A-1FB1EDC7C4EE}" srcOrd="0" destOrd="0" presId="urn:microsoft.com/office/officeart/2016/7/layout/RepeatingBendingProcessNew"/>
    <dgm:cxn modelId="{78261566-FC99-4C86-8CA8-4E5E23C2E6AA}" type="presOf" srcId="{C7013787-6A22-4A83-ABEB-6E47998ADC47}" destId="{FED8070F-B464-4C2A-BC24-78502A382372}" srcOrd="1" destOrd="0" presId="urn:microsoft.com/office/officeart/2016/7/layout/RepeatingBendingProcessNew"/>
    <dgm:cxn modelId="{AEA6354A-0BA4-45A2-92EF-3045EEFD826D}" type="presOf" srcId="{C7013787-6A22-4A83-ABEB-6E47998ADC47}" destId="{99D72524-D567-4E08-B3CA-394A3A723AEB}" srcOrd="0" destOrd="0" presId="urn:microsoft.com/office/officeart/2016/7/layout/RepeatingBendingProcessNew"/>
    <dgm:cxn modelId="{CB15E955-2433-4F84-A9B7-376D4B7314FC}" srcId="{4F17B72A-DC6D-44B5-9A7D-2EE43FD1B85E}" destId="{709448EC-E025-4815-8FFE-51A9CA4947F4}" srcOrd="4" destOrd="0" parTransId="{5118F8C7-9580-4DFD-960F-BD0BEDFD9B09}" sibTransId="{0D91DC10-ACC5-4633-968C-F2F074DF97A4}"/>
    <dgm:cxn modelId="{4157D180-7D7E-4882-AB96-71AB4AAE32C4}" srcId="{6E49DE26-B8C5-4408-9726-060A5B5867F2}" destId="{6F63C871-3F14-4D94-81F7-D542718F68CB}" srcOrd="0" destOrd="0" parTransId="{FF25DA8E-AEA5-416B-9B25-0F048254B536}" sibTransId="{2E1695BD-5F9A-47A0-B36B-F7F3F00BDB87}"/>
    <dgm:cxn modelId="{F2AB5C88-9AB0-4CDA-A246-50F5622A0D46}" srcId="{4F17B72A-DC6D-44B5-9A7D-2EE43FD1B85E}" destId="{6E49DE26-B8C5-4408-9726-060A5B5867F2}" srcOrd="3" destOrd="0" parTransId="{7C4BB943-C327-48FD-BFBA-BE1A5B2ABD3D}" sibTransId="{AC3C43F5-5F81-40DE-941D-32AF93A0F50C}"/>
    <dgm:cxn modelId="{78ABD690-E68D-4FA1-931D-6FC1D7E61F27}" type="presOf" srcId="{4F17B72A-DC6D-44B5-9A7D-2EE43FD1B85E}" destId="{55CEBFDC-765A-4F36-8A17-FC4B0A9AAA92}" srcOrd="0" destOrd="0" presId="urn:microsoft.com/office/officeart/2016/7/layout/RepeatingBendingProcessNew"/>
    <dgm:cxn modelId="{6368FD90-8662-47B8-87FD-D562C3B090E5}" type="presOf" srcId="{AC3C43F5-5F81-40DE-941D-32AF93A0F50C}" destId="{F8C68D40-A64E-45FF-9180-64F6BB437D5B}" srcOrd="0" destOrd="0" presId="urn:microsoft.com/office/officeart/2016/7/layout/RepeatingBendingProcessNew"/>
    <dgm:cxn modelId="{B8E8D091-A327-4FA9-BCF0-C4A3281B9295}" type="presOf" srcId="{6F63C871-3F14-4D94-81F7-D542718F68CB}" destId="{67A34ADF-273E-413F-B571-99124EC46BFA}" srcOrd="0" destOrd="1" presId="urn:microsoft.com/office/officeart/2016/7/layout/RepeatingBendingProcessNew"/>
    <dgm:cxn modelId="{81FE2093-13C5-4845-A366-BCE2EF4ED242}" type="presOf" srcId="{59A53BD3-A609-4473-A71E-3E69866726D9}" destId="{F3BD57D6-C62B-4B3A-92E8-A019FCDD0253}" srcOrd="0" destOrd="0" presId="urn:microsoft.com/office/officeart/2016/7/layout/RepeatingBendingProcessNew"/>
    <dgm:cxn modelId="{2327089A-5A36-4286-9C02-6B7E0FCAD718}" type="presOf" srcId="{6E49DE26-B8C5-4408-9726-060A5B5867F2}" destId="{67A34ADF-273E-413F-B571-99124EC46BFA}" srcOrd="0" destOrd="0" presId="urn:microsoft.com/office/officeart/2016/7/layout/RepeatingBendingProcessNew"/>
    <dgm:cxn modelId="{96ED9CA6-B6BF-494F-88FF-6E8A0F2489BB}" type="presOf" srcId="{8B5E6816-5651-452A-B872-65D32F9B7DE7}" destId="{27F959E7-BF9C-488F-9968-D2847744A71C}" srcOrd="0" destOrd="0" presId="urn:microsoft.com/office/officeart/2016/7/layout/RepeatingBendingProcessNew"/>
    <dgm:cxn modelId="{C0A5A7AD-60A1-4824-81E8-879E2417531B}" type="presOf" srcId="{52AD3368-DD30-48F2-90FD-2FE697E6EFC2}" destId="{211C22BD-98E1-4129-BDA9-72D9590D9DCA}" srcOrd="1" destOrd="0" presId="urn:microsoft.com/office/officeart/2016/7/layout/RepeatingBendingProcessNew"/>
    <dgm:cxn modelId="{AC2C80B3-B661-4B56-9F24-5E5C5E1FFA3F}" type="presOf" srcId="{FEFFE40B-592D-4907-A088-96394740CCF8}" destId="{8FEFC989-A12D-4131-AA06-0E0B2790EE75}" srcOrd="0" destOrd="0" presId="urn:microsoft.com/office/officeart/2016/7/layout/RepeatingBendingProcessNew"/>
    <dgm:cxn modelId="{C7CE45BA-B877-4484-BAF4-2B8BE66532FC}" srcId="{4F17B72A-DC6D-44B5-9A7D-2EE43FD1B85E}" destId="{2F307BF1-AAEB-4AB2-A9A2-E80F6B421822}" srcOrd="2" destOrd="0" parTransId="{BD6CFC4C-3558-47D8-A0D4-D23B9B9DAA29}" sibTransId="{C7013787-6A22-4A83-ABEB-6E47998ADC47}"/>
    <dgm:cxn modelId="{35976DCB-E5DA-409A-84F3-F435E9BACC40}" type="presOf" srcId="{2F307BF1-AAEB-4AB2-A9A2-E80F6B421822}" destId="{DDDED3CC-435D-4A09-A90B-5B882748336F}" srcOrd="0" destOrd="0" presId="urn:microsoft.com/office/officeart/2016/7/layout/RepeatingBendingProcessNew"/>
    <dgm:cxn modelId="{1B9A60E7-A9A4-4793-A5BC-B59E4672983E}" type="presOf" srcId="{7E91950F-1F48-4722-98AE-17A1C2015A94}" destId="{67A34ADF-273E-413F-B571-99124EC46BFA}" srcOrd="0" destOrd="2" presId="urn:microsoft.com/office/officeart/2016/7/layout/RepeatingBendingProcessNew"/>
    <dgm:cxn modelId="{7BF56CEC-A905-4991-8246-DE865F4A5EAD}" srcId="{4F17B72A-DC6D-44B5-9A7D-2EE43FD1B85E}" destId="{8B5E6816-5651-452A-B872-65D32F9B7DE7}" srcOrd="0" destOrd="0" parTransId="{B3AB9C1E-8AE4-4412-B8E3-EF72200BD935}" sibTransId="{FEFFE40B-592D-4907-A088-96394740CCF8}"/>
    <dgm:cxn modelId="{339361FE-2F6D-4417-9F53-78F6BAFBEDE7}" srcId="{6E49DE26-B8C5-4408-9726-060A5B5867F2}" destId="{3B68F295-6F37-40D4-94D5-1A14DAEC8C08}" srcOrd="2" destOrd="0" parTransId="{B5CEDF96-644B-413C-8069-C0690025087A}" sibTransId="{D9A6456B-B97F-4E16-B108-F9E9775B28D0}"/>
    <dgm:cxn modelId="{214648FE-86B1-4EAE-977A-01CC108FB18A}" type="presOf" srcId="{52AD3368-DD30-48F2-90FD-2FE697E6EFC2}" destId="{37784F6F-C8D4-44E5-A95B-280B547D3D15}" srcOrd="0" destOrd="0" presId="urn:microsoft.com/office/officeart/2016/7/layout/RepeatingBendingProcessNew"/>
    <dgm:cxn modelId="{8FE78854-D29B-4A98-AD13-0BCD7088E4CA}" type="presParOf" srcId="{55CEBFDC-765A-4F36-8A17-FC4B0A9AAA92}" destId="{27F959E7-BF9C-488F-9968-D2847744A71C}" srcOrd="0" destOrd="0" presId="urn:microsoft.com/office/officeart/2016/7/layout/RepeatingBendingProcessNew"/>
    <dgm:cxn modelId="{05C4D66A-DE7F-417D-8F49-0E2C09F78AB0}" type="presParOf" srcId="{55CEBFDC-765A-4F36-8A17-FC4B0A9AAA92}" destId="{8FEFC989-A12D-4131-AA06-0E0B2790EE75}" srcOrd="1" destOrd="0" presId="urn:microsoft.com/office/officeart/2016/7/layout/RepeatingBendingProcessNew"/>
    <dgm:cxn modelId="{D3E3B636-F61C-49B7-8046-A07D67763423}" type="presParOf" srcId="{8FEFC989-A12D-4131-AA06-0E0B2790EE75}" destId="{A089CE2C-1D76-4790-B8FB-41D5D4626DB7}" srcOrd="0" destOrd="0" presId="urn:microsoft.com/office/officeart/2016/7/layout/RepeatingBendingProcessNew"/>
    <dgm:cxn modelId="{A752FFFF-4AF9-4D5B-9AE9-A3E314FA2856}" type="presParOf" srcId="{55CEBFDC-765A-4F36-8A17-FC4B0A9AAA92}" destId="{F3BD57D6-C62B-4B3A-92E8-A019FCDD0253}" srcOrd="2" destOrd="0" presId="urn:microsoft.com/office/officeart/2016/7/layout/RepeatingBendingProcessNew"/>
    <dgm:cxn modelId="{EE7E3562-865D-4800-B464-65A54284661B}" type="presParOf" srcId="{55CEBFDC-765A-4F36-8A17-FC4B0A9AAA92}" destId="{37784F6F-C8D4-44E5-A95B-280B547D3D15}" srcOrd="3" destOrd="0" presId="urn:microsoft.com/office/officeart/2016/7/layout/RepeatingBendingProcessNew"/>
    <dgm:cxn modelId="{7658956C-9FCB-40A6-932E-5079D7F93CBA}" type="presParOf" srcId="{37784F6F-C8D4-44E5-A95B-280B547D3D15}" destId="{211C22BD-98E1-4129-BDA9-72D9590D9DCA}" srcOrd="0" destOrd="0" presId="urn:microsoft.com/office/officeart/2016/7/layout/RepeatingBendingProcessNew"/>
    <dgm:cxn modelId="{46BF556F-2D14-4E83-A52A-91F1BF7CC50A}" type="presParOf" srcId="{55CEBFDC-765A-4F36-8A17-FC4B0A9AAA92}" destId="{DDDED3CC-435D-4A09-A90B-5B882748336F}" srcOrd="4" destOrd="0" presId="urn:microsoft.com/office/officeart/2016/7/layout/RepeatingBendingProcessNew"/>
    <dgm:cxn modelId="{FBD3B6CF-67DB-4E12-A2C3-05FF1CAB4070}" type="presParOf" srcId="{55CEBFDC-765A-4F36-8A17-FC4B0A9AAA92}" destId="{99D72524-D567-4E08-B3CA-394A3A723AEB}" srcOrd="5" destOrd="0" presId="urn:microsoft.com/office/officeart/2016/7/layout/RepeatingBendingProcessNew"/>
    <dgm:cxn modelId="{79908A18-AC04-499D-BEBB-DC159EC78C2C}" type="presParOf" srcId="{99D72524-D567-4E08-B3CA-394A3A723AEB}" destId="{FED8070F-B464-4C2A-BC24-78502A382372}" srcOrd="0" destOrd="0" presId="urn:microsoft.com/office/officeart/2016/7/layout/RepeatingBendingProcessNew"/>
    <dgm:cxn modelId="{19B384AE-B98F-49FD-B31B-15984852270A}" type="presParOf" srcId="{55CEBFDC-765A-4F36-8A17-FC4B0A9AAA92}" destId="{67A34ADF-273E-413F-B571-99124EC46BFA}" srcOrd="6" destOrd="0" presId="urn:microsoft.com/office/officeart/2016/7/layout/RepeatingBendingProcessNew"/>
    <dgm:cxn modelId="{5FF60086-F1FC-4C67-9F40-0E9E3E8D0E0C}" type="presParOf" srcId="{55CEBFDC-765A-4F36-8A17-FC4B0A9AAA92}" destId="{F8C68D40-A64E-45FF-9180-64F6BB437D5B}" srcOrd="7" destOrd="0" presId="urn:microsoft.com/office/officeart/2016/7/layout/RepeatingBendingProcessNew"/>
    <dgm:cxn modelId="{B009388E-540E-4E1A-ABD9-1C409500149D}" type="presParOf" srcId="{F8C68D40-A64E-45FF-9180-64F6BB437D5B}" destId="{F65351C0-6954-4D88-B9C4-76CDE1F964AD}" srcOrd="0" destOrd="0" presId="urn:microsoft.com/office/officeart/2016/7/layout/RepeatingBendingProcessNew"/>
    <dgm:cxn modelId="{D1FE790F-B1C8-45A4-80F7-6D1F1DF90722}" type="presParOf" srcId="{55CEBFDC-765A-4F36-8A17-FC4B0A9AAA92}" destId="{49C33496-3E90-4CE2-B79A-1FB1EDC7C4EE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E82443-3181-4890-BC41-62A8948A9C8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11879A-05D2-450E-9AC0-187FE18D7292}">
      <dgm:prSet/>
      <dgm:spPr/>
      <dgm:t>
        <a:bodyPr/>
        <a:lstStyle/>
        <a:p>
          <a:r>
            <a:rPr lang="en-US" b="1" dirty="0"/>
            <a:t>Market Validation:</a:t>
          </a:r>
          <a:r>
            <a:rPr lang="en-US" dirty="0"/>
            <a:t> A successful campaign proves there is real customer demand for a product before it is  even made.</a:t>
          </a:r>
        </a:p>
      </dgm:t>
    </dgm:pt>
    <dgm:pt modelId="{3717D812-C2F8-4960-9C8C-2BF41D924A2E}" type="parTrans" cxnId="{A7F2B3B6-B2C0-429E-98C1-9DD756EAFAB1}">
      <dgm:prSet/>
      <dgm:spPr/>
      <dgm:t>
        <a:bodyPr/>
        <a:lstStyle/>
        <a:p>
          <a:endParaRPr lang="en-US"/>
        </a:p>
      </dgm:t>
    </dgm:pt>
    <dgm:pt modelId="{DA8134C1-6551-4FF6-988D-35EAC7BDA274}" type="sibTrans" cxnId="{A7F2B3B6-B2C0-429E-98C1-9DD756EAFAB1}">
      <dgm:prSet/>
      <dgm:spPr/>
      <dgm:t>
        <a:bodyPr/>
        <a:lstStyle/>
        <a:p>
          <a:endParaRPr lang="en-US"/>
        </a:p>
      </dgm:t>
    </dgm:pt>
    <dgm:pt modelId="{A7A2A5DF-E77D-4E01-82F1-9E11EB39C30F}">
      <dgm:prSet/>
      <dgm:spPr/>
      <dgm:t>
        <a:bodyPr/>
        <a:lstStyle/>
        <a:p>
          <a:r>
            <a:rPr lang="en-US" b="1" dirty="0"/>
            <a:t>Audience Building:</a:t>
          </a:r>
          <a:r>
            <a:rPr lang="en-US" dirty="0"/>
            <a:t> It turns early supporters (delegates to 2026 AGM) into brand ambassadors who provide feedback and help market the product</a:t>
          </a:r>
        </a:p>
      </dgm:t>
    </dgm:pt>
    <dgm:pt modelId="{E131E68C-0F57-4596-B089-021CF70889E5}" type="parTrans" cxnId="{4C312940-1BBF-460F-90F5-AD75576432B8}">
      <dgm:prSet/>
      <dgm:spPr/>
      <dgm:t>
        <a:bodyPr/>
        <a:lstStyle/>
        <a:p>
          <a:endParaRPr lang="en-US"/>
        </a:p>
      </dgm:t>
    </dgm:pt>
    <dgm:pt modelId="{B853B918-C36F-4E19-94B4-F4AB24A4E602}" type="sibTrans" cxnId="{4C312940-1BBF-460F-90F5-AD75576432B8}">
      <dgm:prSet/>
      <dgm:spPr/>
      <dgm:t>
        <a:bodyPr/>
        <a:lstStyle/>
        <a:p>
          <a:endParaRPr lang="en-US"/>
        </a:p>
      </dgm:t>
    </dgm:pt>
    <dgm:pt modelId="{CEB62D99-5A4A-4807-8366-2AAC39A9C3B7}">
      <dgm:prSet/>
      <dgm:spPr/>
      <dgm:t>
        <a:bodyPr/>
        <a:lstStyle/>
        <a:p>
          <a:r>
            <a:rPr lang="en-US" b="1"/>
            <a:t>Early Feedback:</a:t>
          </a:r>
          <a:r>
            <a:rPr lang="en-US"/>
            <a:t> Backers often provide insights that allow creators to refine their products before a full-scale launch</a:t>
          </a:r>
        </a:p>
      </dgm:t>
    </dgm:pt>
    <dgm:pt modelId="{5A5E80E6-5DA0-4F27-8E14-C43FB40CD734}" type="parTrans" cxnId="{5CC3E1AD-2AC2-4677-9651-8995C9008459}">
      <dgm:prSet/>
      <dgm:spPr/>
      <dgm:t>
        <a:bodyPr/>
        <a:lstStyle/>
        <a:p>
          <a:endParaRPr lang="en-US"/>
        </a:p>
      </dgm:t>
    </dgm:pt>
    <dgm:pt modelId="{DE109F21-DF98-483F-A374-411FDBB47C20}" type="sibTrans" cxnId="{5CC3E1AD-2AC2-4677-9651-8995C9008459}">
      <dgm:prSet/>
      <dgm:spPr/>
      <dgm:t>
        <a:bodyPr/>
        <a:lstStyle/>
        <a:p>
          <a:endParaRPr lang="en-US"/>
        </a:p>
      </dgm:t>
    </dgm:pt>
    <dgm:pt modelId="{F9F02763-DCC9-45FD-81EA-8C77833BBDB6}" type="pres">
      <dgm:prSet presAssocID="{76E82443-3181-4890-BC41-62A8948A9C88}" presName="vert0" presStyleCnt="0">
        <dgm:presLayoutVars>
          <dgm:dir/>
          <dgm:animOne val="branch"/>
          <dgm:animLvl val="lvl"/>
        </dgm:presLayoutVars>
      </dgm:prSet>
      <dgm:spPr/>
    </dgm:pt>
    <dgm:pt modelId="{6B25904C-59AD-4255-989A-42011BA2E20D}" type="pres">
      <dgm:prSet presAssocID="{6B11879A-05D2-450E-9AC0-187FE18D7292}" presName="thickLine" presStyleLbl="alignNode1" presStyleIdx="0" presStyleCnt="3"/>
      <dgm:spPr/>
    </dgm:pt>
    <dgm:pt modelId="{E7220C1A-44C9-4D82-AF77-392584C3A673}" type="pres">
      <dgm:prSet presAssocID="{6B11879A-05D2-450E-9AC0-187FE18D7292}" presName="horz1" presStyleCnt="0"/>
      <dgm:spPr/>
    </dgm:pt>
    <dgm:pt modelId="{BEAF7CD0-4C80-49FC-AB1C-6F954FA46ADA}" type="pres">
      <dgm:prSet presAssocID="{6B11879A-05D2-450E-9AC0-187FE18D7292}" presName="tx1" presStyleLbl="revTx" presStyleIdx="0" presStyleCnt="3"/>
      <dgm:spPr/>
    </dgm:pt>
    <dgm:pt modelId="{C76E2460-EE56-4E8E-924E-FAB895F575AA}" type="pres">
      <dgm:prSet presAssocID="{6B11879A-05D2-450E-9AC0-187FE18D7292}" presName="vert1" presStyleCnt="0"/>
      <dgm:spPr/>
    </dgm:pt>
    <dgm:pt modelId="{E9B42369-6681-43A7-BACA-3916F0090DB6}" type="pres">
      <dgm:prSet presAssocID="{A7A2A5DF-E77D-4E01-82F1-9E11EB39C30F}" presName="thickLine" presStyleLbl="alignNode1" presStyleIdx="1" presStyleCnt="3"/>
      <dgm:spPr/>
    </dgm:pt>
    <dgm:pt modelId="{879B2379-C0EF-4315-A802-E5150E8F40F2}" type="pres">
      <dgm:prSet presAssocID="{A7A2A5DF-E77D-4E01-82F1-9E11EB39C30F}" presName="horz1" presStyleCnt="0"/>
      <dgm:spPr/>
    </dgm:pt>
    <dgm:pt modelId="{CB300823-2BE5-49C2-9B37-54E5DFA0F7B7}" type="pres">
      <dgm:prSet presAssocID="{A7A2A5DF-E77D-4E01-82F1-9E11EB39C30F}" presName="tx1" presStyleLbl="revTx" presStyleIdx="1" presStyleCnt="3"/>
      <dgm:spPr/>
    </dgm:pt>
    <dgm:pt modelId="{C291C022-7BED-4C81-8E2C-C05A24B9C37C}" type="pres">
      <dgm:prSet presAssocID="{A7A2A5DF-E77D-4E01-82F1-9E11EB39C30F}" presName="vert1" presStyleCnt="0"/>
      <dgm:spPr/>
    </dgm:pt>
    <dgm:pt modelId="{E2162DE9-55AD-43CF-83A9-E05DF48946B4}" type="pres">
      <dgm:prSet presAssocID="{CEB62D99-5A4A-4807-8366-2AAC39A9C3B7}" presName="thickLine" presStyleLbl="alignNode1" presStyleIdx="2" presStyleCnt="3"/>
      <dgm:spPr/>
    </dgm:pt>
    <dgm:pt modelId="{46D3C3C5-120E-4A1F-93DD-16022FFC27FC}" type="pres">
      <dgm:prSet presAssocID="{CEB62D99-5A4A-4807-8366-2AAC39A9C3B7}" presName="horz1" presStyleCnt="0"/>
      <dgm:spPr/>
    </dgm:pt>
    <dgm:pt modelId="{F8A9497F-0C28-441B-A49A-7613ABCABC9F}" type="pres">
      <dgm:prSet presAssocID="{CEB62D99-5A4A-4807-8366-2AAC39A9C3B7}" presName="tx1" presStyleLbl="revTx" presStyleIdx="2" presStyleCnt="3"/>
      <dgm:spPr/>
    </dgm:pt>
    <dgm:pt modelId="{2F01EBB9-331F-4D59-B050-C619110DB8BD}" type="pres">
      <dgm:prSet presAssocID="{CEB62D99-5A4A-4807-8366-2AAC39A9C3B7}" presName="vert1" presStyleCnt="0"/>
      <dgm:spPr/>
    </dgm:pt>
  </dgm:ptLst>
  <dgm:cxnLst>
    <dgm:cxn modelId="{4C312940-1BBF-460F-90F5-AD75576432B8}" srcId="{76E82443-3181-4890-BC41-62A8948A9C88}" destId="{A7A2A5DF-E77D-4E01-82F1-9E11EB39C30F}" srcOrd="1" destOrd="0" parTransId="{E131E68C-0F57-4596-B089-021CF70889E5}" sibTransId="{B853B918-C36F-4E19-94B4-F4AB24A4E602}"/>
    <dgm:cxn modelId="{DF19B566-6438-47BD-A2F8-E0F1DF07D5D9}" type="presOf" srcId="{CEB62D99-5A4A-4807-8366-2AAC39A9C3B7}" destId="{F8A9497F-0C28-441B-A49A-7613ABCABC9F}" srcOrd="0" destOrd="0" presId="urn:microsoft.com/office/officeart/2008/layout/LinedList"/>
    <dgm:cxn modelId="{C8226158-27BE-424E-8FC7-13E685E3AE54}" type="presOf" srcId="{A7A2A5DF-E77D-4E01-82F1-9E11EB39C30F}" destId="{CB300823-2BE5-49C2-9B37-54E5DFA0F7B7}" srcOrd="0" destOrd="0" presId="urn:microsoft.com/office/officeart/2008/layout/LinedList"/>
    <dgm:cxn modelId="{5CC3E1AD-2AC2-4677-9651-8995C9008459}" srcId="{76E82443-3181-4890-BC41-62A8948A9C88}" destId="{CEB62D99-5A4A-4807-8366-2AAC39A9C3B7}" srcOrd="2" destOrd="0" parTransId="{5A5E80E6-5DA0-4F27-8E14-C43FB40CD734}" sibTransId="{DE109F21-DF98-483F-A374-411FDBB47C20}"/>
    <dgm:cxn modelId="{C09CB5B4-6BDC-4F9A-A612-90CDBA970464}" type="presOf" srcId="{6B11879A-05D2-450E-9AC0-187FE18D7292}" destId="{BEAF7CD0-4C80-49FC-AB1C-6F954FA46ADA}" srcOrd="0" destOrd="0" presId="urn:microsoft.com/office/officeart/2008/layout/LinedList"/>
    <dgm:cxn modelId="{A7F2B3B6-B2C0-429E-98C1-9DD756EAFAB1}" srcId="{76E82443-3181-4890-BC41-62A8948A9C88}" destId="{6B11879A-05D2-450E-9AC0-187FE18D7292}" srcOrd="0" destOrd="0" parTransId="{3717D812-C2F8-4960-9C8C-2BF41D924A2E}" sibTransId="{DA8134C1-6551-4FF6-988D-35EAC7BDA274}"/>
    <dgm:cxn modelId="{E0D2C2EB-BD4E-435F-92A4-B205755878B6}" type="presOf" srcId="{76E82443-3181-4890-BC41-62A8948A9C88}" destId="{F9F02763-DCC9-45FD-81EA-8C77833BBDB6}" srcOrd="0" destOrd="0" presId="urn:microsoft.com/office/officeart/2008/layout/LinedList"/>
    <dgm:cxn modelId="{05FE6DC7-C5CB-48E2-ADB2-FDA83EE591D4}" type="presParOf" srcId="{F9F02763-DCC9-45FD-81EA-8C77833BBDB6}" destId="{6B25904C-59AD-4255-989A-42011BA2E20D}" srcOrd="0" destOrd="0" presId="urn:microsoft.com/office/officeart/2008/layout/LinedList"/>
    <dgm:cxn modelId="{81B82924-32A4-4608-85D6-B351EA3D0623}" type="presParOf" srcId="{F9F02763-DCC9-45FD-81EA-8C77833BBDB6}" destId="{E7220C1A-44C9-4D82-AF77-392584C3A673}" srcOrd="1" destOrd="0" presId="urn:microsoft.com/office/officeart/2008/layout/LinedList"/>
    <dgm:cxn modelId="{C9F36650-8292-43D9-AD54-C3BB51566743}" type="presParOf" srcId="{E7220C1A-44C9-4D82-AF77-392584C3A673}" destId="{BEAF7CD0-4C80-49FC-AB1C-6F954FA46ADA}" srcOrd="0" destOrd="0" presId="urn:microsoft.com/office/officeart/2008/layout/LinedList"/>
    <dgm:cxn modelId="{5F87226E-23A8-41A6-A527-5B5D83DC63D8}" type="presParOf" srcId="{E7220C1A-44C9-4D82-AF77-392584C3A673}" destId="{C76E2460-EE56-4E8E-924E-FAB895F575AA}" srcOrd="1" destOrd="0" presId="urn:microsoft.com/office/officeart/2008/layout/LinedList"/>
    <dgm:cxn modelId="{1A6E8CE1-BE9B-433B-83A1-5443BDB69BA5}" type="presParOf" srcId="{F9F02763-DCC9-45FD-81EA-8C77833BBDB6}" destId="{E9B42369-6681-43A7-BACA-3916F0090DB6}" srcOrd="2" destOrd="0" presId="urn:microsoft.com/office/officeart/2008/layout/LinedList"/>
    <dgm:cxn modelId="{A55FC458-FCA8-4E28-830C-A00E0F32A9E0}" type="presParOf" srcId="{F9F02763-DCC9-45FD-81EA-8C77833BBDB6}" destId="{879B2379-C0EF-4315-A802-E5150E8F40F2}" srcOrd="3" destOrd="0" presId="urn:microsoft.com/office/officeart/2008/layout/LinedList"/>
    <dgm:cxn modelId="{1A832D3A-47B9-4EA5-B30F-2D490A6EF2A0}" type="presParOf" srcId="{879B2379-C0EF-4315-A802-E5150E8F40F2}" destId="{CB300823-2BE5-49C2-9B37-54E5DFA0F7B7}" srcOrd="0" destOrd="0" presId="urn:microsoft.com/office/officeart/2008/layout/LinedList"/>
    <dgm:cxn modelId="{E6AE3290-8C86-4C48-9AA4-F92960D61C65}" type="presParOf" srcId="{879B2379-C0EF-4315-A802-E5150E8F40F2}" destId="{C291C022-7BED-4C81-8E2C-C05A24B9C37C}" srcOrd="1" destOrd="0" presId="urn:microsoft.com/office/officeart/2008/layout/LinedList"/>
    <dgm:cxn modelId="{96862D6D-4CE3-433C-8336-B28BF863C501}" type="presParOf" srcId="{F9F02763-DCC9-45FD-81EA-8C77833BBDB6}" destId="{E2162DE9-55AD-43CF-83A9-E05DF48946B4}" srcOrd="4" destOrd="0" presId="urn:microsoft.com/office/officeart/2008/layout/LinedList"/>
    <dgm:cxn modelId="{C9351104-4348-4194-9299-0C0F3FA860F3}" type="presParOf" srcId="{F9F02763-DCC9-45FD-81EA-8C77833BBDB6}" destId="{46D3C3C5-120E-4A1F-93DD-16022FFC27FC}" srcOrd="5" destOrd="0" presId="urn:microsoft.com/office/officeart/2008/layout/LinedList"/>
    <dgm:cxn modelId="{7DDEE169-9A85-42EE-9E4A-22B15C10FC26}" type="presParOf" srcId="{46D3C3C5-120E-4A1F-93DD-16022FFC27FC}" destId="{F8A9497F-0C28-441B-A49A-7613ABCABC9F}" srcOrd="0" destOrd="0" presId="urn:microsoft.com/office/officeart/2008/layout/LinedList"/>
    <dgm:cxn modelId="{894749FC-8B77-4DC3-97C1-2670A4816441}" type="presParOf" srcId="{46D3C3C5-120E-4A1F-93DD-16022FFC27FC}" destId="{2F01EBB9-331F-4D59-B050-C619110DB8B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B908B3-D7BA-48B5-8583-86165FEE70F5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3A46753-0B52-4B11-A2D9-61336BC2E50A}">
      <dgm:prSet/>
      <dgm:spPr/>
      <dgm:t>
        <a:bodyPr/>
        <a:lstStyle/>
        <a:p>
          <a:r>
            <a:rPr lang="en-US" b="1"/>
            <a:t>Selection of Platform &amp; Model:</a:t>
          </a:r>
          <a:r>
            <a:rPr lang="en-US"/>
            <a:t> The creator chooses a platform—such as </a:t>
          </a:r>
          <a:r>
            <a:rPr lang="en-US">
              <a:hlinkClick xmlns:r="http://schemas.openxmlformats.org/officeDocument/2006/relationships" r:id="rId1"/>
            </a:rPr>
            <a:t>Kickstarter</a:t>
          </a:r>
          <a:r>
            <a:rPr lang="en-US"/>
            <a:t>, </a:t>
          </a:r>
          <a:r>
            <a:rPr lang="en-US">
              <a:hlinkClick xmlns:r="http://schemas.openxmlformats.org/officeDocument/2006/relationships" r:id="rId2"/>
            </a:rPr>
            <a:t>Indiegogo</a:t>
          </a:r>
          <a:r>
            <a:rPr lang="en-US"/>
            <a:t>, or </a:t>
          </a:r>
          <a:r>
            <a:rPr lang="en-US">
              <a:hlinkClick xmlns:r="http://schemas.openxmlformats.org/officeDocument/2006/relationships" r:id="rId3"/>
            </a:rPr>
            <a:t>GoFundMe</a:t>
          </a:r>
          <a:r>
            <a:rPr lang="en-US"/>
            <a:t>—that aligns with their goals.</a:t>
          </a:r>
        </a:p>
      </dgm:t>
    </dgm:pt>
    <dgm:pt modelId="{3B5772DA-A4B0-49F4-9911-C8C972C04416}" type="parTrans" cxnId="{B85C4CC1-92F7-451A-BDA7-EC04CB9D8FD8}">
      <dgm:prSet/>
      <dgm:spPr/>
      <dgm:t>
        <a:bodyPr/>
        <a:lstStyle/>
        <a:p>
          <a:endParaRPr lang="en-US"/>
        </a:p>
      </dgm:t>
    </dgm:pt>
    <dgm:pt modelId="{21A2122B-F43F-402E-A385-451F30BB0D1E}" type="sibTrans" cxnId="{B85C4CC1-92F7-451A-BDA7-EC04CB9D8FD8}">
      <dgm:prSet/>
      <dgm:spPr/>
      <dgm:t>
        <a:bodyPr/>
        <a:lstStyle/>
        <a:p>
          <a:endParaRPr lang="en-US"/>
        </a:p>
      </dgm:t>
    </dgm:pt>
    <dgm:pt modelId="{1E3B80B8-BE59-49F8-930A-729823FC3C24}">
      <dgm:prSet/>
      <dgm:spPr/>
      <dgm:t>
        <a:bodyPr/>
        <a:lstStyle/>
        <a:p>
          <a:r>
            <a:rPr lang="en-US" b="1"/>
            <a:t>Setting Goals:</a:t>
          </a:r>
          <a:r>
            <a:rPr lang="en-US"/>
            <a:t> Creators set a specific monetary goal and a time limit, typically between 30 and 90 days.</a:t>
          </a:r>
        </a:p>
      </dgm:t>
    </dgm:pt>
    <dgm:pt modelId="{9BFE3AAE-3090-41CF-8D99-607979543DEB}" type="parTrans" cxnId="{071FB20E-E2A9-4738-A0C5-788B9C442C5A}">
      <dgm:prSet/>
      <dgm:spPr/>
      <dgm:t>
        <a:bodyPr/>
        <a:lstStyle/>
        <a:p>
          <a:endParaRPr lang="en-US"/>
        </a:p>
      </dgm:t>
    </dgm:pt>
    <dgm:pt modelId="{D93062B3-5551-4A14-A6D8-3A9559C3ED46}" type="sibTrans" cxnId="{071FB20E-E2A9-4738-A0C5-788B9C442C5A}">
      <dgm:prSet/>
      <dgm:spPr/>
      <dgm:t>
        <a:bodyPr/>
        <a:lstStyle/>
        <a:p>
          <a:endParaRPr lang="en-US"/>
        </a:p>
      </dgm:t>
    </dgm:pt>
    <dgm:pt modelId="{4E8877F3-44E4-40D2-8135-DB705E15A37D}">
      <dgm:prSet/>
      <dgm:spPr/>
      <dgm:t>
        <a:bodyPr/>
        <a:lstStyle/>
        <a:p>
          <a:r>
            <a:rPr lang="en-US" b="1"/>
            <a:t>Launching the Pitch:</a:t>
          </a:r>
          <a:r>
            <a:rPr lang="en-US"/>
            <a:t> This involves creating a campaign page with a compelling story, images, and often a video to explain the project and what backers will receive in return.</a:t>
          </a:r>
        </a:p>
      </dgm:t>
    </dgm:pt>
    <dgm:pt modelId="{FDC24893-5C08-4D0B-A696-D6DAF0C7198B}" type="parTrans" cxnId="{BAD2B6B5-69DC-412C-BA76-D81479C4277C}">
      <dgm:prSet/>
      <dgm:spPr/>
      <dgm:t>
        <a:bodyPr/>
        <a:lstStyle/>
        <a:p>
          <a:endParaRPr lang="en-US"/>
        </a:p>
      </dgm:t>
    </dgm:pt>
    <dgm:pt modelId="{130E155B-E1DF-4373-A78A-ECF61C9FF0CA}" type="sibTrans" cxnId="{BAD2B6B5-69DC-412C-BA76-D81479C4277C}">
      <dgm:prSet/>
      <dgm:spPr/>
      <dgm:t>
        <a:bodyPr/>
        <a:lstStyle/>
        <a:p>
          <a:endParaRPr lang="en-US"/>
        </a:p>
      </dgm:t>
    </dgm:pt>
    <dgm:pt modelId="{747A7421-A982-4977-B77D-67DA2495ED27}">
      <dgm:prSet/>
      <dgm:spPr/>
      <dgm:t>
        <a:bodyPr/>
        <a:lstStyle/>
        <a:p>
          <a:r>
            <a:rPr lang="en-US" b="1"/>
            <a:t>The Campaign:</a:t>
          </a:r>
          <a:r>
            <a:rPr lang="en-US"/>
            <a:t> Creators market their idea through social media, email, and their existing networks to build momentum.</a:t>
          </a:r>
        </a:p>
      </dgm:t>
    </dgm:pt>
    <dgm:pt modelId="{6FE49763-BBD1-498C-8C53-45C6B7B38FE9}" type="parTrans" cxnId="{7B68941F-BBC1-44F8-A5BF-77CC256ED1CE}">
      <dgm:prSet/>
      <dgm:spPr/>
      <dgm:t>
        <a:bodyPr/>
        <a:lstStyle/>
        <a:p>
          <a:endParaRPr lang="en-US"/>
        </a:p>
      </dgm:t>
    </dgm:pt>
    <dgm:pt modelId="{ACEE6735-17C8-412F-85F4-CE2C897E8F3F}" type="sibTrans" cxnId="{7B68941F-BBC1-44F8-A5BF-77CC256ED1CE}">
      <dgm:prSet/>
      <dgm:spPr/>
      <dgm:t>
        <a:bodyPr/>
        <a:lstStyle/>
        <a:p>
          <a:endParaRPr lang="en-US"/>
        </a:p>
      </dgm:t>
    </dgm:pt>
    <dgm:pt modelId="{74B8CA5F-3131-48D5-B423-100887BC41AF}" type="pres">
      <dgm:prSet presAssocID="{EBB908B3-D7BA-48B5-8583-86165FEE70F5}" presName="vert0" presStyleCnt="0">
        <dgm:presLayoutVars>
          <dgm:dir/>
          <dgm:animOne val="branch"/>
          <dgm:animLvl val="lvl"/>
        </dgm:presLayoutVars>
      </dgm:prSet>
      <dgm:spPr/>
    </dgm:pt>
    <dgm:pt modelId="{DC9D6BF6-5C37-48FB-9382-70726AF329A8}" type="pres">
      <dgm:prSet presAssocID="{B3A46753-0B52-4B11-A2D9-61336BC2E50A}" presName="thickLine" presStyleLbl="alignNode1" presStyleIdx="0" presStyleCnt="4"/>
      <dgm:spPr/>
    </dgm:pt>
    <dgm:pt modelId="{8DDF9ABF-8B68-46AE-BE04-BCAB990E2F8F}" type="pres">
      <dgm:prSet presAssocID="{B3A46753-0B52-4B11-A2D9-61336BC2E50A}" presName="horz1" presStyleCnt="0"/>
      <dgm:spPr/>
    </dgm:pt>
    <dgm:pt modelId="{B64F0E05-39ED-4DAF-90A1-0C81DA9EE3FA}" type="pres">
      <dgm:prSet presAssocID="{B3A46753-0B52-4B11-A2D9-61336BC2E50A}" presName="tx1" presStyleLbl="revTx" presStyleIdx="0" presStyleCnt="4"/>
      <dgm:spPr/>
    </dgm:pt>
    <dgm:pt modelId="{E9C4DB1D-2917-4E31-A71D-E7A53D5E40DE}" type="pres">
      <dgm:prSet presAssocID="{B3A46753-0B52-4B11-A2D9-61336BC2E50A}" presName="vert1" presStyleCnt="0"/>
      <dgm:spPr/>
    </dgm:pt>
    <dgm:pt modelId="{311504E8-F702-442E-BE4E-88AB6742F43C}" type="pres">
      <dgm:prSet presAssocID="{1E3B80B8-BE59-49F8-930A-729823FC3C24}" presName="thickLine" presStyleLbl="alignNode1" presStyleIdx="1" presStyleCnt="4"/>
      <dgm:spPr/>
    </dgm:pt>
    <dgm:pt modelId="{166B2294-C351-4E92-A511-09EA7527AFA8}" type="pres">
      <dgm:prSet presAssocID="{1E3B80B8-BE59-49F8-930A-729823FC3C24}" presName="horz1" presStyleCnt="0"/>
      <dgm:spPr/>
    </dgm:pt>
    <dgm:pt modelId="{81379D1D-0BDC-4E0D-9D41-A1A0CE53A2D1}" type="pres">
      <dgm:prSet presAssocID="{1E3B80B8-BE59-49F8-930A-729823FC3C24}" presName="tx1" presStyleLbl="revTx" presStyleIdx="1" presStyleCnt="4"/>
      <dgm:spPr/>
    </dgm:pt>
    <dgm:pt modelId="{A88742A4-F8F9-4562-93A5-FD48E8C9DE57}" type="pres">
      <dgm:prSet presAssocID="{1E3B80B8-BE59-49F8-930A-729823FC3C24}" presName="vert1" presStyleCnt="0"/>
      <dgm:spPr/>
    </dgm:pt>
    <dgm:pt modelId="{FC443CC1-1C0D-4E03-B94C-58472F64430E}" type="pres">
      <dgm:prSet presAssocID="{4E8877F3-44E4-40D2-8135-DB705E15A37D}" presName="thickLine" presStyleLbl="alignNode1" presStyleIdx="2" presStyleCnt="4"/>
      <dgm:spPr/>
    </dgm:pt>
    <dgm:pt modelId="{E840BB99-01FD-4564-9D51-EEB145EC0AB4}" type="pres">
      <dgm:prSet presAssocID="{4E8877F3-44E4-40D2-8135-DB705E15A37D}" presName="horz1" presStyleCnt="0"/>
      <dgm:spPr/>
    </dgm:pt>
    <dgm:pt modelId="{49908634-4718-44DD-ADF9-1D1C29B25537}" type="pres">
      <dgm:prSet presAssocID="{4E8877F3-44E4-40D2-8135-DB705E15A37D}" presName="tx1" presStyleLbl="revTx" presStyleIdx="2" presStyleCnt="4"/>
      <dgm:spPr/>
    </dgm:pt>
    <dgm:pt modelId="{1226106F-8D81-439C-BA30-82815754E78D}" type="pres">
      <dgm:prSet presAssocID="{4E8877F3-44E4-40D2-8135-DB705E15A37D}" presName="vert1" presStyleCnt="0"/>
      <dgm:spPr/>
    </dgm:pt>
    <dgm:pt modelId="{3FAC99FC-3093-4887-B363-01F76DA26CE5}" type="pres">
      <dgm:prSet presAssocID="{747A7421-A982-4977-B77D-67DA2495ED27}" presName="thickLine" presStyleLbl="alignNode1" presStyleIdx="3" presStyleCnt="4"/>
      <dgm:spPr/>
    </dgm:pt>
    <dgm:pt modelId="{645E23B1-6A49-4173-9627-8EE467989CF7}" type="pres">
      <dgm:prSet presAssocID="{747A7421-A982-4977-B77D-67DA2495ED27}" presName="horz1" presStyleCnt="0"/>
      <dgm:spPr/>
    </dgm:pt>
    <dgm:pt modelId="{9A234E39-F449-4CD9-8202-9ADBA10F1EE1}" type="pres">
      <dgm:prSet presAssocID="{747A7421-A982-4977-B77D-67DA2495ED27}" presName="tx1" presStyleLbl="revTx" presStyleIdx="3" presStyleCnt="4"/>
      <dgm:spPr/>
    </dgm:pt>
    <dgm:pt modelId="{142B3F41-2192-4EA6-902D-396090B905AC}" type="pres">
      <dgm:prSet presAssocID="{747A7421-A982-4977-B77D-67DA2495ED27}" presName="vert1" presStyleCnt="0"/>
      <dgm:spPr/>
    </dgm:pt>
  </dgm:ptLst>
  <dgm:cxnLst>
    <dgm:cxn modelId="{071FB20E-E2A9-4738-A0C5-788B9C442C5A}" srcId="{EBB908B3-D7BA-48B5-8583-86165FEE70F5}" destId="{1E3B80B8-BE59-49F8-930A-729823FC3C24}" srcOrd="1" destOrd="0" parTransId="{9BFE3AAE-3090-41CF-8D99-607979543DEB}" sibTransId="{D93062B3-5551-4A14-A6D8-3A9559C3ED46}"/>
    <dgm:cxn modelId="{7B68941F-BBC1-44F8-A5BF-77CC256ED1CE}" srcId="{EBB908B3-D7BA-48B5-8583-86165FEE70F5}" destId="{747A7421-A982-4977-B77D-67DA2495ED27}" srcOrd="3" destOrd="0" parTransId="{6FE49763-BBD1-498C-8C53-45C6B7B38FE9}" sibTransId="{ACEE6735-17C8-412F-85F4-CE2C897E8F3F}"/>
    <dgm:cxn modelId="{326EF95E-3183-4178-9D59-AB0796DA049D}" type="presOf" srcId="{EBB908B3-D7BA-48B5-8583-86165FEE70F5}" destId="{74B8CA5F-3131-48D5-B423-100887BC41AF}" srcOrd="0" destOrd="0" presId="urn:microsoft.com/office/officeart/2008/layout/LinedList"/>
    <dgm:cxn modelId="{7A77BE4B-1C84-4ABC-99F9-CD151F5A9C6A}" type="presOf" srcId="{1E3B80B8-BE59-49F8-930A-729823FC3C24}" destId="{81379D1D-0BDC-4E0D-9D41-A1A0CE53A2D1}" srcOrd="0" destOrd="0" presId="urn:microsoft.com/office/officeart/2008/layout/LinedList"/>
    <dgm:cxn modelId="{BAD2B6B5-69DC-412C-BA76-D81479C4277C}" srcId="{EBB908B3-D7BA-48B5-8583-86165FEE70F5}" destId="{4E8877F3-44E4-40D2-8135-DB705E15A37D}" srcOrd="2" destOrd="0" parTransId="{FDC24893-5C08-4D0B-A696-D6DAF0C7198B}" sibTransId="{130E155B-E1DF-4373-A78A-ECF61C9FF0CA}"/>
    <dgm:cxn modelId="{B85C4CC1-92F7-451A-BDA7-EC04CB9D8FD8}" srcId="{EBB908B3-D7BA-48B5-8583-86165FEE70F5}" destId="{B3A46753-0B52-4B11-A2D9-61336BC2E50A}" srcOrd="0" destOrd="0" parTransId="{3B5772DA-A4B0-49F4-9911-C8C972C04416}" sibTransId="{21A2122B-F43F-402E-A385-451F30BB0D1E}"/>
    <dgm:cxn modelId="{6225FCD1-678C-4BD6-886E-95A59718765E}" type="presOf" srcId="{4E8877F3-44E4-40D2-8135-DB705E15A37D}" destId="{49908634-4718-44DD-ADF9-1D1C29B25537}" srcOrd="0" destOrd="0" presId="urn:microsoft.com/office/officeart/2008/layout/LinedList"/>
    <dgm:cxn modelId="{E6E912F9-37A1-4A7E-9F24-B08EE662922C}" type="presOf" srcId="{B3A46753-0B52-4B11-A2D9-61336BC2E50A}" destId="{B64F0E05-39ED-4DAF-90A1-0C81DA9EE3FA}" srcOrd="0" destOrd="0" presId="urn:microsoft.com/office/officeart/2008/layout/LinedList"/>
    <dgm:cxn modelId="{00234FFF-01C2-455F-BDBB-C0843FD2EFA1}" type="presOf" srcId="{747A7421-A982-4977-B77D-67DA2495ED27}" destId="{9A234E39-F449-4CD9-8202-9ADBA10F1EE1}" srcOrd="0" destOrd="0" presId="urn:microsoft.com/office/officeart/2008/layout/LinedList"/>
    <dgm:cxn modelId="{12735B63-73AB-4039-A684-5B4AF3127A17}" type="presParOf" srcId="{74B8CA5F-3131-48D5-B423-100887BC41AF}" destId="{DC9D6BF6-5C37-48FB-9382-70726AF329A8}" srcOrd="0" destOrd="0" presId="urn:microsoft.com/office/officeart/2008/layout/LinedList"/>
    <dgm:cxn modelId="{32B06FC2-5204-4D62-9C92-492EB45F99B9}" type="presParOf" srcId="{74B8CA5F-3131-48D5-B423-100887BC41AF}" destId="{8DDF9ABF-8B68-46AE-BE04-BCAB990E2F8F}" srcOrd="1" destOrd="0" presId="urn:microsoft.com/office/officeart/2008/layout/LinedList"/>
    <dgm:cxn modelId="{4C2EB6DE-0777-4C2E-8766-BFB242DCD206}" type="presParOf" srcId="{8DDF9ABF-8B68-46AE-BE04-BCAB990E2F8F}" destId="{B64F0E05-39ED-4DAF-90A1-0C81DA9EE3FA}" srcOrd="0" destOrd="0" presId="urn:microsoft.com/office/officeart/2008/layout/LinedList"/>
    <dgm:cxn modelId="{654DBD18-299B-4F6A-969E-59905CEB0142}" type="presParOf" srcId="{8DDF9ABF-8B68-46AE-BE04-BCAB990E2F8F}" destId="{E9C4DB1D-2917-4E31-A71D-E7A53D5E40DE}" srcOrd="1" destOrd="0" presId="urn:microsoft.com/office/officeart/2008/layout/LinedList"/>
    <dgm:cxn modelId="{1BD8DDC6-9102-4CEC-943E-FD9DF30CA9F1}" type="presParOf" srcId="{74B8CA5F-3131-48D5-B423-100887BC41AF}" destId="{311504E8-F702-442E-BE4E-88AB6742F43C}" srcOrd="2" destOrd="0" presId="urn:microsoft.com/office/officeart/2008/layout/LinedList"/>
    <dgm:cxn modelId="{BDB75A49-4863-494C-9C1D-C9A032FA0E8D}" type="presParOf" srcId="{74B8CA5F-3131-48D5-B423-100887BC41AF}" destId="{166B2294-C351-4E92-A511-09EA7527AFA8}" srcOrd="3" destOrd="0" presId="urn:microsoft.com/office/officeart/2008/layout/LinedList"/>
    <dgm:cxn modelId="{BEB729AC-20D5-474A-B40F-A8417333493E}" type="presParOf" srcId="{166B2294-C351-4E92-A511-09EA7527AFA8}" destId="{81379D1D-0BDC-4E0D-9D41-A1A0CE53A2D1}" srcOrd="0" destOrd="0" presId="urn:microsoft.com/office/officeart/2008/layout/LinedList"/>
    <dgm:cxn modelId="{DF839FA4-339E-430B-B7E0-D8537DE947BF}" type="presParOf" srcId="{166B2294-C351-4E92-A511-09EA7527AFA8}" destId="{A88742A4-F8F9-4562-93A5-FD48E8C9DE57}" srcOrd="1" destOrd="0" presId="urn:microsoft.com/office/officeart/2008/layout/LinedList"/>
    <dgm:cxn modelId="{FA86C3F3-9B9F-4BC8-B864-5228BC0E70F9}" type="presParOf" srcId="{74B8CA5F-3131-48D5-B423-100887BC41AF}" destId="{FC443CC1-1C0D-4E03-B94C-58472F64430E}" srcOrd="4" destOrd="0" presId="urn:microsoft.com/office/officeart/2008/layout/LinedList"/>
    <dgm:cxn modelId="{F103F508-9564-46B7-9DD9-B64B477F46F9}" type="presParOf" srcId="{74B8CA5F-3131-48D5-B423-100887BC41AF}" destId="{E840BB99-01FD-4564-9D51-EEB145EC0AB4}" srcOrd="5" destOrd="0" presId="urn:microsoft.com/office/officeart/2008/layout/LinedList"/>
    <dgm:cxn modelId="{E1530DDB-7CAB-461C-8215-C25E24A6DD19}" type="presParOf" srcId="{E840BB99-01FD-4564-9D51-EEB145EC0AB4}" destId="{49908634-4718-44DD-ADF9-1D1C29B25537}" srcOrd="0" destOrd="0" presId="urn:microsoft.com/office/officeart/2008/layout/LinedList"/>
    <dgm:cxn modelId="{B8DA20A1-2371-450A-9C29-E414E529F9FE}" type="presParOf" srcId="{E840BB99-01FD-4564-9D51-EEB145EC0AB4}" destId="{1226106F-8D81-439C-BA30-82815754E78D}" srcOrd="1" destOrd="0" presId="urn:microsoft.com/office/officeart/2008/layout/LinedList"/>
    <dgm:cxn modelId="{4E74A68E-A273-4411-8324-C1D5A132D2AF}" type="presParOf" srcId="{74B8CA5F-3131-48D5-B423-100887BC41AF}" destId="{3FAC99FC-3093-4887-B363-01F76DA26CE5}" srcOrd="6" destOrd="0" presId="urn:microsoft.com/office/officeart/2008/layout/LinedList"/>
    <dgm:cxn modelId="{8FA268E7-7E37-4E99-9502-165DBA867EEE}" type="presParOf" srcId="{74B8CA5F-3131-48D5-B423-100887BC41AF}" destId="{645E23B1-6A49-4173-9627-8EE467989CF7}" srcOrd="7" destOrd="0" presId="urn:microsoft.com/office/officeart/2008/layout/LinedList"/>
    <dgm:cxn modelId="{30DE11FB-63DB-4820-9CD9-559B62B48170}" type="presParOf" srcId="{645E23B1-6A49-4173-9627-8EE467989CF7}" destId="{9A234E39-F449-4CD9-8202-9ADBA10F1EE1}" srcOrd="0" destOrd="0" presId="urn:microsoft.com/office/officeart/2008/layout/LinedList"/>
    <dgm:cxn modelId="{06B5355D-E49C-43D8-A569-F0D7128B1F09}" type="presParOf" srcId="{645E23B1-6A49-4173-9627-8EE467989CF7}" destId="{142B3F41-2192-4EA6-902D-396090B905A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B908B3-D7BA-48B5-8583-86165FEE70F5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3A46753-0B52-4B11-A2D9-61336BC2E50A}">
      <dgm:prSet/>
      <dgm:spPr/>
      <dgm:t>
        <a:bodyPr/>
        <a:lstStyle/>
        <a:p>
          <a:r>
            <a:rPr lang="en-US" b="1" dirty="0"/>
            <a:t>Funding Logic:</a:t>
          </a:r>
          <a:endParaRPr lang="en-US" dirty="0"/>
        </a:p>
        <a:p>
          <a:r>
            <a:rPr lang="en-US" b="1" dirty="0"/>
            <a:t>All-or-Nothing:</a:t>
          </a:r>
          <a:r>
            <a:rPr lang="en-US" dirty="0"/>
            <a:t> If the goal isn't met, no money is collected, and backers are not charged (common on Kickstarter).</a:t>
          </a:r>
        </a:p>
        <a:p>
          <a:r>
            <a:rPr lang="en-US" b="1" dirty="0"/>
            <a:t>Flexible Funding:</a:t>
          </a:r>
          <a:r>
            <a:rPr lang="en-US" dirty="0"/>
            <a:t> The creator keeps whatever amount is raised, even if they miss the goal (often available on Indiegogo).</a:t>
          </a:r>
        </a:p>
      </dgm:t>
    </dgm:pt>
    <dgm:pt modelId="{3B5772DA-A4B0-49F4-9911-C8C972C04416}" type="parTrans" cxnId="{B85C4CC1-92F7-451A-BDA7-EC04CB9D8FD8}">
      <dgm:prSet/>
      <dgm:spPr/>
      <dgm:t>
        <a:bodyPr/>
        <a:lstStyle/>
        <a:p>
          <a:endParaRPr lang="en-US"/>
        </a:p>
      </dgm:t>
    </dgm:pt>
    <dgm:pt modelId="{21A2122B-F43F-402E-A385-451F30BB0D1E}" type="sibTrans" cxnId="{B85C4CC1-92F7-451A-BDA7-EC04CB9D8FD8}">
      <dgm:prSet/>
      <dgm:spPr/>
      <dgm:t>
        <a:bodyPr/>
        <a:lstStyle/>
        <a:p>
          <a:endParaRPr lang="en-US"/>
        </a:p>
      </dgm:t>
    </dgm:pt>
    <dgm:pt modelId="{1E3B80B8-BE59-49F8-930A-729823FC3C24}">
      <dgm:prSet/>
      <dgm:spPr/>
      <dgm:t>
        <a:bodyPr/>
        <a:lstStyle/>
        <a:p>
          <a:r>
            <a:rPr lang="en-US" b="1" dirty="0"/>
            <a:t>Fees:</a:t>
          </a:r>
          <a:r>
            <a:rPr lang="en-US" dirty="0"/>
            <a:t> Platforms typically take a cut of the successfully raised funds, often around </a:t>
          </a:r>
          <a:r>
            <a:rPr lang="en-US" b="1" dirty="0"/>
            <a:t>5%</a:t>
          </a:r>
          <a:r>
            <a:rPr lang="en-US" dirty="0"/>
            <a:t>, plus payment processing fees of roughly </a:t>
          </a:r>
          <a:r>
            <a:rPr lang="en-US" b="1" dirty="0"/>
            <a:t>3% + $0.30 per transaction</a:t>
          </a:r>
          <a:r>
            <a:rPr lang="en-US" dirty="0"/>
            <a:t>. </a:t>
          </a:r>
        </a:p>
      </dgm:t>
    </dgm:pt>
    <dgm:pt modelId="{9BFE3AAE-3090-41CF-8D99-607979543DEB}" type="parTrans" cxnId="{071FB20E-E2A9-4738-A0C5-788B9C442C5A}">
      <dgm:prSet/>
      <dgm:spPr/>
      <dgm:t>
        <a:bodyPr/>
        <a:lstStyle/>
        <a:p>
          <a:endParaRPr lang="en-US"/>
        </a:p>
      </dgm:t>
    </dgm:pt>
    <dgm:pt modelId="{D93062B3-5551-4A14-A6D8-3A9559C3ED46}" type="sibTrans" cxnId="{071FB20E-E2A9-4738-A0C5-788B9C442C5A}">
      <dgm:prSet/>
      <dgm:spPr/>
      <dgm:t>
        <a:bodyPr/>
        <a:lstStyle/>
        <a:p>
          <a:endParaRPr lang="en-US"/>
        </a:p>
      </dgm:t>
    </dgm:pt>
    <dgm:pt modelId="{0AAF15B6-1F3D-4286-A610-051852F57970}">
      <dgm:prSet/>
      <dgm:spPr/>
      <dgm:t>
        <a:bodyPr/>
        <a:lstStyle/>
        <a:p>
          <a:endParaRPr lang="en-US" dirty="0"/>
        </a:p>
      </dgm:t>
    </dgm:pt>
    <dgm:pt modelId="{6581042C-584A-43DE-A810-D3D96E35060E}" type="parTrans" cxnId="{FBDA3503-2FF6-43DD-8DBB-1B733049DC8C}">
      <dgm:prSet/>
      <dgm:spPr/>
      <dgm:t>
        <a:bodyPr/>
        <a:lstStyle/>
        <a:p>
          <a:endParaRPr lang="en-TZ"/>
        </a:p>
      </dgm:t>
    </dgm:pt>
    <dgm:pt modelId="{A7FA8105-7C81-4664-AC3C-F3AE957DEB7D}" type="sibTrans" cxnId="{FBDA3503-2FF6-43DD-8DBB-1B733049DC8C}">
      <dgm:prSet/>
      <dgm:spPr/>
      <dgm:t>
        <a:bodyPr/>
        <a:lstStyle/>
        <a:p>
          <a:endParaRPr lang="en-TZ"/>
        </a:p>
      </dgm:t>
    </dgm:pt>
    <dgm:pt modelId="{74B8CA5F-3131-48D5-B423-100887BC41AF}" type="pres">
      <dgm:prSet presAssocID="{EBB908B3-D7BA-48B5-8583-86165FEE70F5}" presName="vert0" presStyleCnt="0">
        <dgm:presLayoutVars>
          <dgm:dir/>
          <dgm:animOne val="branch"/>
          <dgm:animLvl val="lvl"/>
        </dgm:presLayoutVars>
      </dgm:prSet>
      <dgm:spPr/>
    </dgm:pt>
    <dgm:pt modelId="{DC9D6BF6-5C37-48FB-9382-70726AF329A8}" type="pres">
      <dgm:prSet presAssocID="{B3A46753-0B52-4B11-A2D9-61336BC2E50A}" presName="thickLine" presStyleLbl="alignNode1" presStyleIdx="0" presStyleCnt="3"/>
      <dgm:spPr/>
    </dgm:pt>
    <dgm:pt modelId="{8DDF9ABF-8B68-46AE-BE04-BCAB990E2F8F}" type="pres">
      <dgm:prSet presAssocID="{B3A46753-0B52-4B11-A2D9-61336BC2E50A}" presName="horz1" presStyleCnt="0"/>
      <dgm:spPr/>
    </dgm:pt>
    <dgm:pt modelId="{B64F0E05-39ED-4DAF-90A1-0C81DA9EE3FA}" type="pres">
      <dgm:prSet presAssocID="{B3A46753-0B52-4B11-A2D9-61336BC2E50A}" presName="tx1" presStyleLbl="revTx" presStyleIdx="0" presStyleCnt="3"/>
      <dgm:spPr/>
    </dgm:pt>
    <dgm:pt modelId="{E9C4DB1D-2917-4E31-A71D-E7A53D5E40DE}" type="pres">
      <dgm:prSet presAssocID="{B3A46753-0B52-4B11-A2D9-61336BC2E50A}" presName="vert1" presStyleCnt="0"/>
      <dgm:spPr/>
    </dgm:pt>
    <dgm:pt modelId="{311504E8-F702-442E-BE4E-88AB6742F43C}" type="pres">
      <dgm:prSet presAssocID="{1E3B80B8-BE59-49F8-930A-729823FC3C24}" presName="thickLine" presStyleLbl="alignNode1" presStyleIdx="1" presStyleCnt="3"/>
      <dgm:spPr/>
    </dgm:pt>
    <dgm:pt modelId="{166B2294-C351-4E92-A511-09EA7527AFA8}" type="pres">
      <dgm:prSet presAssocID="{1E3B80B8-BE59-49F8-930A-729823FC3C24}" presName="horz1" presStyleCnt="0"/>
      <dgm:spPr/>
    </dgm:pt>
    <dgm:pt modelId="{81379D1D-0BDC-4E0D-9D41-A1A0CE53A2D1}" type="pres">
      <dgm:prSet presAssocID="{1E3B80B8-BE59-49F8-930A-729823FC3C24}" presName="tx1" presStyleLbl="revTx" presStyleIdx="1" presStyleCnt="3"/>
      <dgm:spPr/>
    </dgm:pt>
    <dgm:pt modelId="{A88742A4-F8F9-4562-93A5-FD48E8C9DE57}" type="pres">
      <dgm:prSet presAssocID="{1E3B80B8-BE59-49F8-930A-729823FC3C24}" presName="vert1" presStyleCnt="0"/>
      <dgm:spPr/>
    </dgm:pt>
    <dgm:pt modelId="{373B2DCB-F874-468E-96E9-002CBA1937F5}" type="pres">
      <dgm:prSet presAssocID="{0AAF15B6-1F3D-4286-A610-051852F57970}" presName="thickLine" presStyleLbl="alignNode1" presStyleIdx="2" presStyleCnt="3"/>
      <dgm:spPr/>
    </dgm:pt>
    <dgm:pt modelId="{12335F0F-484E-4E1F-A832-8082B3099FF9}" type="pres">
      <dgm:prSet presAssocID="{0AAF15B6-1F3D-4286-A610-051852F57970}" presName="horz1" presStyleCnt="0"/>
      <dgm:spPr/>
    </dgm:pt>
    <dgm:pt modelId="{2C88DCB9-BC79-4FE3-B725-7BA45FF53F25}" type="pres">
      <dgm:prSet presAssocID="{0AAF15B6-1F3D-4286-A610-051852F57970}" presName="tx1" presStyleLbl="revTx" presStyleIdx="2" presStyleCnt="3"/>
      <dgm:spPr/>
    </dgm:pt>
    <dgm:pt modelId="{D507FE01-69FD-472C-8BE2-9E9143365F37}" type="pres">
      <dgm:prSet presAssocID="{0AAF15B6-1F3D-4286-A610-051852F57970}" presName="vert1" presStyleCnt="0"/>
      <dgm:spPr/>
    </dgm:pt>
  </dgm:ptLst>
  <dgm:cxnLst>
    <dgm:cxn modelId="{FBDA3503-2FF6-43DD-8DBB-1B733049DC8C}" srcId="{EBB908B3-D7BA-48B5-8583-86165FEE70F5}" destId="{0AAF15B6-1F3D-4286-A610-051852F57970}" srcOrd="2" destOrd="0" parTransId="{6581042C-584A-43DE-A810-D3D96E35060E}" sibTransId="{A7FA8105-7C81-4664-AC3C-F3AE957DEB7D}"/>
    <dgm:cxn modelId="{071FB20E-E2A9-4738-A0C5-788B9C442C5A}" srcId="{EBB908B3-D7BA-48B5-8583-86165FEE70F5}" destId="{1E3B80B8-BE59-49F8-930A-729823FC3C24}" srcOrd="1" destOrd="0" parTransId="{9BFE3AAE-3090-41CF-8D99-607979543DEB}" sibTransId="{D93062B3-5551-4A14-A6D8-3A9559C3ED46}"/>
    <dgm:cxn modelId="{326EF95E-3183-4178-9D59-AB0796DA049D}" type="presOf" srcId="{EBB908B3-D7BA-48B5-8583-86165FEE70F5}" destId="{74B8CA5F-3131-48D5-B423-100887BC41AF}" srcOrd="0" destOrd="0" presId="urn:microsoft.com/office/officeart/2008/layout/LinedList"/>
    <dgm:cxn modelId="{7A77BE4B-1C84-4ABC-99F9-CD151F5A9C6A}" type="presOf" srcId="{1E3B80B8-BE59-49F8-930A-729823FC3C24}" destId="{81379D1D-0BDC-4E0D-9D41-A1A0CE53A2D1}" srcOrd="0" destOrd="0" presId="urn:microsoft.com/office/officeart/2008/layout/LinedList"/>
    <dgm:cxn modelId="{B85C4CC1-92F7-451A-BDA7-EC04CB9D8FD8}" srcId="{EBB908B3-D7BA-48B5-8583-86165FEE70F5}" destId="{B3A46753-0B52-4B11-A2D9-61336BC2E50A}" srcOrd="0" destOrd="0" parTransId="{3B5772DA-A4B0-49F4-9911-C8C972C04416}" sibTransId="{21A2122B-F43F-402E-A385-451F30BB0D1E}"/>
    <dgm:cxn modelId="{A68E01C3-E77A-49EB-ACEC-87052DB6D8BD}" type="presOf" srcId="{0AAF15B6-1F3D-4286-A610-051852F57970}" destId="{2C88DCB9-BC79-4FE3-B725-7BA45FF53F25}" srcOrd="0" destOrd="0" presId="urn:microsoft.com/office/officeart/2008/layout/LinedList"/>
    <dgm:cxn modelId="{E6E912F9-37A1-4A7E-9F24-B08EE662922C}" type="presOf" srcId="{B3A46753-0B52-4B11-A2D9-61336BC2E50A}" destId="{B64F0E05-39ED-4DAF-90A1-0C81DA9EE3FA}" srcOrd="0" destOrd="0" presId="urn:microsoft.com/office/officeart/2008/layout/LinedList"/>
    <dgm:cxn modelId="{12735B63-73AB-4039-A684-5B4AF3127A17}" type="presParOf" srcId="{74B8CA5F-3131-48D5-B423-100887BC41AF}" destId="{DC9D6BF6-5C37-48FB-9382-70726AF329A8}" srcOrd="0" destOrd="0" presId="urn:microsoft.com/office/officeart/2008/layout/LinedList"/>
    <dgm:cxn modelId="{32B06FC2-5204-4D62-9C92-492EB45F99B9}" type="presParOf" srcId="{74B8CA5F-3131-48D5-B423-100887BC41AF}" destId="{8DDF9ABF-8B68-46AE-BE04-BCAB990E2F8F}" srcOrd="1" destOrd="0" presId="urn:microsoft.com/office/officeart/2008/layout/LinedList"/>
    <dgm:cxn modelId="{4C2EB6DE-0777-4C2E-8766-BFB242DCD206}" type="presParOf" srcId="{8DDF9ABF-8B68-46AE-BE04-BCAB990E2F8F}" destId="{B64F0E05-39ED-4DAF-90A1-0C81DA9EE3FA}" srcOrd="0" destOrd="0" presId="urn:microsoft.com/office/officeart/2008/layout/LinedList"/>
    <dgm:cxn modelId="{654DBD18-299B-4F6A-969E-59905CEB0142}" type="presParOf" srcId="{8DDF9ABF-8B68-46AE-BE04-BCAB990E2F8F}" destId="{E9C4DB1D-2917-4E31-A71D-E7A53D5E40DE}" srcOrd="1" destOrd="0" presId="urn:microsoft.com/office/officeart/2008/layout/LinedList"/>
    <dgm:cxn modelId="{1BD8DDC6-9102-4CEC-943E-FD9DF30CA9F1}" type="presParOf" srcId="{74B8CA5F-3131-48D5-B423-100887BC41AF}" destId="{311504E8-F702-442E-BE4E-88AB6742F43C}" srcOrd="2" destOrd="0" presId="urn:microsoft.com/office/officeart/2008/layout/LinedList"/>
    <dgm:cxn modelId="{BDB75A49-4863-494C-9C1D-C9A032FA0E8D}" type="presParOf" srcId="{74B8CA5F-3131-48D5-B423-100887BC41AF}" destId="{166B2294-C351-4E92-A511-09EA7527AFA8}" srcOrd="3" destOrd="0" presId="urn:microsoft.com/office/officeart/2008/layout/LinedList"/>
    <dgm:cxn modelId="{BEB729AC-20D5-474A-B40F-A8417333493E}" type="presParOf" srcId="{166B2294-C351-4E92-A511-09EA7527AFA8}" destId="{81379D1D-0BDC-4E0D-9D41-A1A0CE53A2D1}" srcOrd="0" destOrd="0" presId="urn:microsoft.com/office/officeart/2008/layout/LinedList"/>
    <dgm:cxn modelId="{DF839FA4-339E-430B-B7E0-D8537DE947BF}" type="presParOf" srcId="{166B2294-C351-4E92-A511-09EA7527AFA8}" destId="{A88742A4-F8F9-4562-93A5-FD48E8C9DE57}" srcOrd="1" destOrd="0" presId="urn:microsoft.com/office/officeart/2008/layout/LinedList"/>
    <dgm:cxn modelId="{D39771CA-7F4F-4AA3-A220-4280B0C3A6E2}" type="presParOf" srcId="{74B8CA5F-3131-48D5-B423-100887BC41AF}" destId="{373B2DCB-F874-468E-96E9-002CBA1937F5}" srcOrd="4" destOrd="0" presId="urn:microsoft.com/office/officeart/2008/layout/LinedList"/>
    <dgm:cxn modelId="{D05BDB4F-C129-44D7-AA1B-BB7AC946A288}" type="presParOf" srcId="{74B8CA5F-3131-48D5-B423-100887BC41AF}" destId="{12335F0F-484E-4E1F-A832-8082B3099FF9}" srcOrd="5" destOrd="0" presId="urn:microsoft.com/office/officeart/2008/layout/LinedList"/>
    <dgm:cxn modelId="{93F01019-BBEF-4AE2-B60E-6D0C1FCB6058}" type="presParOf" srcId="{12335F0F-484E-4E1F-A832-8082B3099FF9}" destId="{2C88DCB9-BC79-4FE3-B725-7BA45FF53F25}" srcOrd="0" destOrd="0" presId="urn:microsoft.com/office/officeart/2008/layout/LinedList"/>
    <dgm:cxn modelId="{9CC8C497-F020-481E-BEAC-3D92C8335488}" type="presParOf" srcId="{12335F0F-484E-4E1F-A832-8082B3099FF9}" destId="{D507FE01-69FD-472C-8BE2-9E9143365F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FC989-A12D-4131-AA06-0E0B2790EE75}">
      <dsp:nvSpPr>
        <dsp:cNvPr id="0" name=""/>
        <dsp:cNvSpPr/>
      </dsp:nvSpPr>
      <dsp:spPr>
        <a:xfrm>
          <a:off x="2322222" y="1500028"/>
          <a:ext cx="5016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1610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59722" y="1543084"/>
        <a:ext cx="26610" cy="5327"/>
      </dsp:txXfrm>
    </dsp:sp>
    <dsp:sp modelId="{27F959E7-BF9C-488F-9968-D2847744A71C}">
      <dsp:nvSpPr>
        <dsp:cNvPr id="0" name=""/>
        <dsp:cNvSpPr/>
      </dsp:nvSpPr>
      <dsp:spPr>
        <a:xfrm>
          <a:off x="10066" y="851561"/>
          <a:ext cx="2313956" cy="13883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386" tIns="119018" rIns="113386" bIns="11901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Welcoming address (protocols)</a:t>
          </a:r>
        </a:p>
      </dsp:txBody>
      <dsp:txXfrm>
        <a:off x="10066" y="851561"/>
        <a:ext cx="2313956" cy="1388373"/>
      </dsp:txXfrm>
    </dsp:sp>
    <dsp:sp modelId="{37784F6F-C8D4-44E5-A95B-280B547D3D15}">
      <dsp:nvSpPr>
        <dsp:cNvPr id="0" name=""/>
        <dsp:cNvSpPr/>
      </dsp:nvSpPr>
      <dsp:spPr>
        <a:xfrm>
          <a:off x="5168389" y="1500028"/>
          <a:ext cx="4689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591" y="45720"/>
              </a:lnTo>
              <a:lnTo>
                <a:pt x="251591" y="46733"/>
              </a:lnTo>
              <a:lnTo>
                <a:pt x="468983" y="46733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90391" y="1543084"/>
        <a:ext cx="24979" cy="5327"/>
      </dsp:txXfrm>
    </dsp:sp>
    <dsp:sp modelId="{F3BD57D6-C62B-4B3A-92E8-A019FCDD0253}">
      <dsp:nvSpPr>
        <dsp:cNvPr id="0" name=""/>
        <dsp:cNvSpPr/>
      </dsp:nvSpPr>
      <dsp:spPr>
        <a:xfrm>
          <a:off x="2856232" y="851561"/>
          <a:ext cx="2313956" cy="13883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386" tIns="119018" rIns="113386" bIns="11901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Word about the Conference organizers</a:t>
          </a:r>
        </a:p>
      </dsp:txBody>
      <dsp:txXfrm>
        <a:off x="2856232" y="851561"/>
        <a:ext cx="2313956" cy="1388373"/>
      </dsp:txXfrm>
    </dsp:sp>
    <dsp:sp modelId="{99D72524-D567-4E08-B3CA-394A3A723AEB}">
      <dsp:nvSpPr>
        <dsp:cNvPr id="0" name=""/>
        <dsp:cNvSpPr/>
      </dsp:nvSpPr>
      <dsp:spPr>
        <a:xfrm>
          <a:off x="2194475" y="2239148"/>
          <a:ext cx="4632274" cy="521158"/>
        </a:xfrm>
        <a:custGeom>
          <a:avLst/>
          <a:gdLst/>
          <a:ahLst/>
          <a:cxnLst/>
          <a:rect l="0" t="0" r="0" b="0"/>
          <a:pathLst>
            <a:path>
              <a:moveTo>
                <a:pt x="4632274" y="0"/>
              </a:moveTo>
              <a:lnTo>
                <a:pt x="4632274" y="277679"/>
              </a:lnTo>
              <a:lnTo>
                <a:pt x="0" y="277679"/>
              </a:lnTo>
              <a:lnTo>
                <a:pt x="0" y="521158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93987" y="2497064"/>
        <a:ext cx="233250" cy="5327"/>
      </dsp:txXfrm>
    </dsp:sp>
    <dsp:sp modelId="{DDDED3CC-435D-4A09-A90B-5B882748336F}">
      <dsp:nvSpPr>
        <dsp:cNvPr id="0" name=""/>
        <dsp:cNvSpPr/>
      </dsp:nvSpPr>
      <dsp:spPr>
        <a:xfrm>
          <a:off x="5669772" y="852574"/>
          <a:ext cx="2313956" cy="1388373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386" tIns="119018" rIns="113386" bIns="11901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Expectations from the Conference- the Agenda </a:t>
          </a:r>
        </a:p>
      </dsp:txBody>
      <dsp:txXfrm>
        <a:off x="5669772" y="852574"/>
        <a:ext cx="2313956" cy="1388373"/>
      </dsp:txXfrm>
    </dsp:sp>
    <dsp:sp modelId="{F8C68D40-A64E-45FF-9180-64F6BB437D5B}">
      <dsp:nvSpPr>
        <dsp:cNvPr id="0" name=""/>
        <dsp:cNvSpPr/>
      </dsp:nvSpPr>
      <dsp:spPr>
        <a:xfrm>
          <a:off x="4208675" y="3644424"/>
          <a:ext cx="3332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6281"/>
              </a:moveTo>
              <a:lnTo>
                <a:pt x="183700" y="66281"/>
              </a:lnTo>
              <a:lnTo>
                <a:pt x="183700" y="45720"/>
              </a:lnTo>
              <a:lnTo>
                <a:pt x="333200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66166" y="3687481"/>
        <a:ext cx="18219" cy="5327"/>
      </dsp:txXfrm>
    </dsp:sp>
    <dsp:sp modelId="{67A34ADF-273E-413F-B571-99124EC46BFA}">
      <dsp:nvSpPr>
        <dsp:cNvPr id="0" name=""/>
        <dsp:cNvSpPr/>
      </dsp:nvSpPr>
      <dsp:spPr>
        <a:xfrm>
          <a:off x="178475" y="2792707"/>
          <a:ext cx="4031999" cy="18359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386" tIns="119018" rIns="113386" bIns="119018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Briefings on Crowdfunding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is Crowdfunding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are the types and the process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do we make use of the Crowdfunding</a:t>
          </a:r>
        </a:p>
      </dsp:txBody>
      <dsp:txXfrm>
        <a:off x="178475" y="2792707"/>
        <a:ext cx="4031999" cy="1835999"/>
      </dsp:txXfrm>
    </dsp:sp>
    <dsp:sp modelId="{49C33496-3E90-4CE2-B79A-1FB1EDC7C4EE}">
      <dsp:nvSpPr>
        <dsp:cNvPr id="0" name=""/>
        <dsp:cNvSpPr/>
      </dsp:nvSpPr>
      <dsp:spPr>
        <a:xfrm>
          <a:off x="4574276" y="2995958"/>
          <a:ext cx="2313956" cy="13883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386" tIns="119018" rIns="113386" bIns="11901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Conclusions </a:t>
          </a:r>
        </a:p>
      </dsp:txBody>
      <dsp:txXfrm>
        <a:off x="4574276" y="2995958"/>
        <a:ext cx="2313956" cy="1388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5904C-59AD-4255-989A-42011BA2E20D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F7CD0-4C80-49FC-AB1C-6F954FA46ADA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Market Validation:</a:t>
          </a:r>
          <a:r>
            <a:rPr lang="en-US" sz="2900" kern="1200" dirty="0"/>
            <a:t> A successful campaign proves there is real customer demand for a product before it is  even made.</a:t>
          </a:r>
        </a:p>
      </dsp:txBody>
      <dsp:txXfrm>
        <a:off x="0" y="2703"/>
        <a:ext cx="6900512" cy="1843578"/>
      </dsp:txXfrm>
    </dsp:sp>
    <dsp:sp modelId="{E9B42369-6681-43A7-BACA-3916F0090DB6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00823-2BE5-49C2-9B37-54E5DFA0F7B7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Audience Building:</a:t>
          </a:r>
          <a:r>
            <a:rPr lang="en-US" sz="2900" kern="1200" dirty="0"/>
            <a:t> It turns early supporters (delegates to 2026 AGM) into brand ambassadors who provide feedback and help market the product</a:t>
          </a:r>
        </a:p>
      </dsp:txBody>
      <dsp:txXfrm>
        <a:off x="0" y="1846281"/>
        <a:ext cx="6900512" cy="1843578"/>
      </dsp:txXfrm>
    </dsp:sp>
    <dsp:sp modelId="{E2162DE9-55AD-43CF-83A9-E05DF48946B4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9497F-0C28-441B-A49A-7613ABCABC9F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Early Feedback:</a:t>
          </a:r>
          <a:r>
            <a:rPr lang="en-US" sz="2900" kern="1200"/>
            <a:t> Backers often provide insights that allow creators to refine their products before a full-scale launch</a:t>
          </a:r>
        </a:p>
      </dsp:txBody>
      <dsp:txXfrm>
        <a:off x="0" y="3689859"/>
        <a:ext cx="6900512" cy="18435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D6BF6-5C37-48FB-9382-70726AF329A8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F0E05-39ED-4DAF-90A1-0C81DA9EE3FA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Selection of Platform &amp; Model:</a:t>
          </a:r>
          <a:r>
            <a:rPr lang="en-US" sz="2200" kern="1200"/>
            <a:t> The creator chooses a platform—such as </a:t>
          </a:r>
          <a:r>
            <a:rPr lang="en-US" sz="2200" kern="1200">
              <a:hlinkClick xmlns:r="http://schemas.openxmlformats.org/officeDocument/2006/relationships" r:id="rId1"/>
            </a:rPr>
            <a:t>Kickstarter</a:t>
          </a:r>
          <a:r>
            <a:rPr lang="en-US" sz="2200" kern="1200"/>
            <a:t>, </a:t>
          </a:r>
          <a:r>
            <a:rPr lang="en-US" sz="2200" kern="1200">
              <a:hlinkClick xmlns:r="http://schemas.openxmlformats.org/officeDocument/2006/relationships" r:id="rId2"/>
            </a:rPr>
            <a:t>Indiegogo</a:t>
          </a:r>
          <a:r>
            <a:rPr lang="en-US" sz="2200" kern="1200"/>
            <a:t>, or </a:t>
          </a:r>
          <a:r>
            <a:rPr lang="en-US" sz="2200" kern="1200">
              <a:hlinkClick xmlns:r="http://schemas.openxmlformats.org/officeDocument/2006/relationships" r:id="rId3"/>
            </a:rPr>
            <a:t>GoFundMe</a:t>
          </a:r>
          <a:r>
            <a:rPr lang="en-US" sz="2200" kern="1200"/>
            <a:t>—that aligns with their goals.</a:t>
          </a:r>
        </a:p>
      </dsp:txBody>
      <dsp:txXfrm>
        <a:off x="0" y="0"/>
        <a:ext cx="6900512" cy="1384035"/>
      </dsp:txXfrm>
    </dsp:sp>
    <dsp:sp modelId="{311504E8-F702-442E-BE4E-88AB6742F43C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79D1D-0BDC-4E0D-9D41-A1A0CE53A2D1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Setting Goals:</a:t>
          </a:r>
          <a:r>
            <a:rPr lang="en-US" sz="2200" kern="1200"/>
            <a:t> Creators set a specific monetary goal and a time limit, typically between 30 and 90 days.</a:t>
          </a:r>
        </a:p>
      </dsp:txBody>
      <dsp:txXfrm>
        <a:off x="0" y="1384035"/>
        <a:ext cx="6900512" cy="1384035"/>
      </dsp:txXfrm>
    </dsp:sp>
    <dsp:sp modelId="{FC443CC1-1C0D-4E03-B94C-58472F64430E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08634-4718-44DD-ADF9-1D1C29B25537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Launching the Pitch:</a:t>
          </a:r>
          <a:r>
            <a:rPr lang="en-US" sz="2200" kern="1200"/>
            <a:t> This involves creating a campaign page with a compelling story, images, and often a video to explain the project and what backers will receive in return.</a:t>
          </a:r>
        </a:p>
      </dsp:txBody>
      <dsp:txXfrm>
        <a:off x="0" y="2768070"/>
        <a:ext cx="6900512" cy="1384035"/>
      </dsp:txXfrm>
    </dsp:sp>
    <dsp:sp modelId="{3FAC99FC-3093-4887-B363-01F76DA26CE5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34E39-F449-4CD9-8202-9ADBA10F1EE1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The Campaign:</a:t>
          </a:r>
          <a:r>
            <a:rPr lang="en-US" sz="2200" kern="1200"/>
            <a:t> Creators market their idea through social media, email, and their existing networks to build momentum.</a:t>
          </a:r>
        </a:p>
      </dsp:txBody>
      <dsp:txXfrm>
        <a:off x="0" y="4152105"/>
        <a:ext cx="6900512" cy="13840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D6BF6-5C37-48FB-9382-70726AF329A8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F0E05-39ED-4DAF-90A1-0C81DA9EE3FA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Funding Logic:</a:t>
          </a: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All-or-Nothing:</a:t>
          </a:r>
          <a:r>
            <a:rPr lang="en-US" sz="2000" kern="1200" dirty="0"/>
            <a:t> If the goal isn't met, no money is collected, and backers are not charged (common on Kickstarter).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Flexible Funding:</a:t>
          </a:r>
          <a:r>
            <a:rPr lang="en-US" sz="2000" kern="1200" dirty="0"/>
            <a:t> The creator keeps whatever amount is raised, even if they miss the goal (often available on Indiegogo).</a:t>
          </a:r>
        </a:p>
      </dsp:txBody>
      <dsp:txXfrm>
        <a:off x="0" y="2703"/>
        <a:ext cx="6900512" cy="1843578"/>
      </dsp:txXfrm>
    </dsp:sp>
    <dsp:sp modelId="{311504E8-F702-442E-BE4E-88AB6742F43C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79D1D-0BDC-4E0D-9D41-A1A0CE53A2D1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Fees:</a:t>
          </a:r>
          <a:r>
            <a:rPr lang="en-US" sz="2000" kern="1200" dirty="0"/>
            <a:t> Platforms typically take a cut of the successfully raised funds, often around </a:t>
          </a:r>
          <a:r>
            <a:rPr lang="en-US" sz="2000" b="1" kern="1200" dirty="0"/>
            <a:t>5%</a:t>
          </a:r>
          <a:r>
            <a:rPr lang="en-US" sz="2000" kern="1200" dirty="0"/>
            <a:t>, plus payment processing fees of roughly </a:t>
          </a:r>
          <a:r>
            <a:rPr lang="en-US" sz="2000" b="1" kern="1200" dirty="0"/>
            <a:t>3% + $0.30 per transaction</a:t>
          </a:r>
          <a:r>
            <a:rPr lang="en-US" sz="2000" kern="1200" dirty="0"/>
            <a:t>. </a:t>
          </a:r>
        </a:p>
      </dsp:txBody>
      <dsp:txXfrm>
        <a:off x="0" y="1846281"/>
        <a:ext cx="6900512" cy="1843578"/>
      </dsp:txXfrm>
    </dsp:sp>
    <dsp:sp modelId="{373B2DCB-F874-468E-96E9-002CBA1937F5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8DCB9-BC79-4FE3-B725-7BA45FF53F25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0" y="3689859"/>
        <a:ext cx="6900512" cy="184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F0423B-A6B2-04B8-EB6D-9BFB6FCEF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2026 AREPTA AGM AND CONFERENCE</a:t>
            </a:r>
            <a:endParaRPr lang="en-T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C0FEF8-2BC6-4DDB-D38A-59C3352394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E224A-4F2B-4A02-98FF-04B47BF3B2F6}" type="datetimeFigureOut">
              <a:rPr lang="en-TZ" smtClean="0"/>
              <a:t>05/05/2026</a:t>
            </a:fld>
            <a:endParaRPr lang="en-T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D6CEB-BD42-FFE3-BBCA-0E9D917A69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9C2E9-B243-9D0D-30BC-9A41B499C0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E2A5-959A-47CD-80E4-607470CB1882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417958035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2026 AREPTA AGM AND CONFERENCE</a:t>
            </a:r>
            <a:endParaRPr lang="en-T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AEF6C-73D3-4A35-8B39-D20E93B73726}" type="datetimeFigureOut">
              <a:rPr lang="en-TZ" smtClean="0"/>
              <a:t>05/05/2026</a:t>
            </a:fld>
            <a:endParaRPr lang="en-T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CA6DB-EE5C-41C7-8ACD-9FAF4EFBF2EE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735556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B6EA-AB34-C02E-922F-DED77BD95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891BE-B64D-E43B-45FE-FC60897E2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10F3A-CA4E-51EB-96E5-8CEB04315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BA1-73FE-43DC-9B5B-8D3B7824F994}" type="datetime1">
              <a:rPr lang="LID4096" smtClean="0"/>
              <a:t>05/05/2026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BE237-58F8-99DA-E713-37B10A98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5EE6B-7083-DACF-BE17-C045A592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7814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211B2-4DE3-A05E-598E-033B890D5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7C323-A6C6-9199-0C7A-3B6BB0B28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655CC-5D74-78C2-507C-1F63BC605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9E7-C67A-426A-A0F0-D5D70873BAA8}" type="datetime1">
              <a:rPr lang="LID4096" smtClean="0"/>
              <a:t>05/05/2026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3E362-5770-F78B-921C-B2E98DAA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2119A-7509-EE63-7EAA-AB53FA95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8134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AF10B2-8BBF-4F52-A5B0-5965A5E2A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570080-021E-21D3-6E31-050A1D458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6B305-91AB-8FBB-E631-DF2BD261C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37F9-E24B-413B-9B86-BB50260CBD79}" type="datetime1">
              <a:rPr lang="LID4096" smtClean="0"/>
              <a:t>05/05/2026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95E3E-2716-26D9-11C6-F7494596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F252B-C872-D7E5-D235-8FD9C288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858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BD553-2D59-F286-85CD-089D6915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2AA86-CD78-E8AD-EECE-D94D696C9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BBD7-5F30-7B9F-13A8-BE15186A8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8E061-A8C3-4600-8640-CDA70CA70CC5}" type="datetime1">
              <a:rPr lang="LID4096" smtClean="0"/>
              <a:t>05/05/2026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CB730-7411-35A0-ED97-DEA8021E5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7390E-57F4-FAC2-9668-E0F607AD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7211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A171B-DB31-87D9-8C57-27B8D10CC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A45FC-FBC1-6111-74AF-FED78F677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B2EAB-BAA8-439B-0293-AA2D1D545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B548E-708F-4DAC-8AA8-7E35A433F033}" type="datetime1">
              <a:rPr lang="LID4096" smtClean="0"/>
              <a:t>05/05/2026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925D3-FB3C-362B-2848-7CEA2C04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66601-D303-7E55-3330-AC79802E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8861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F052D-5E0C-E02D-3CC6-349D57FE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E90CF-F3D9-AF72-D961-2D48B3086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E40C8-5774-05C9-55A9-C4DCFFD28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2458E-EB2A-DB85-F461-0B724FBF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72ACD-DFB8-42C5-A19F-2976FCBCBC3A}" type="datetime1">
              <a:rPr lang="LID4096" smtClean="0"/>
              <a:t>05/05/2026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6FC8C-0C1D-830A-FC77-349F0C551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17858-D19D-60A1-F91D-41EB2184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39787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D27D-F2A2-5A0F-F73B-8E8921F51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8F3B-702D-1683-B9ED-E7AA33117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CEEA6-9CDE-9FB9-F4FB-20BA1F34F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A0614-87A2-8C79-D3BB-2B3D89B6C2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DD071A-F355-2C24-C49B-02F6DE2C5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C58F8-14D6-DB39-2601-9F1D661DF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9D6F1-B59B-4BC2-8655-E94964FD0F12}" type="datetime1">
              <a:rPr lang="LID4096" smtClean="0"/>
              <a:t>05/05/2026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2A0934-0BA9-7A48-AB33-8A8E27A1E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41261-78EA-E656-E92F-E320F1CE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8579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33469-3061-0D1F-D38D-EDF40377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F088A-294E-B02E-2B03-0F0412FB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7CF9-D425-447B-8A0D-B91B42B4D684}" type="datetime1">
              <a:rPr lang="LID4096" smtClean="0"/>
              <a:t>05/05/2026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DBB498-121B-AC59-9F27-E448DFE81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F51565-3D9E-C581-B174-3C148C16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2597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E3A117-834F-32A9-19A0-42751DC5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B258B-5D6F-454C-8557-38C7C3C0563A}" type="datetime1">
              <a:rPr lang="LID4096" smtClean="0"/>
              <a:t>05/05/2026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F3C2C-CE8B-DD5A-15D6-43744234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8A5375-D57C-0DC4-6192-DCC7E5601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3913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E5971-0DCD-DF2B-3FC8-450672287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D4184-5730-AEC7-AC34-D6BA44AFF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55308-2648-A96C-9E1E-35D86E323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44A4E-4F3E-261D-3431-8CF812E95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53EE5-8C3B-432A-838F-DFB1903BD43C}" type="datetime1">
              <a:rPr lang="LID4096" smtClean="0"/>
              <a:t>05/05/2026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7D95A-F4D5-A5E8-3D40-F44F9BA0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D0B66-E678-FD39-98A4-B1EDEA95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9020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6B59-7E23-8584-728D-9A38A02E1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24297F-F5E8-C1DB-DC90-B2D5F0E5A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EFEE9-33B8-592B-61A0-CBB7B6B8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8404C-1957-FF27-3C40-8682CDE23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F6CC-0CE9-4D34-B1FA-6704783DCBD2}" type="datetime1">
              <a:rPr lang="LID4096" smtClean="0"/>
              <a:t>05/05/2026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2C5AD2-1935-5FA6-489D-AAEBDFDE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4F932-F906-0B42-9DD1-1F52DA20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198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23D1C7-0184-62C8-DD09-BDE2C77B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BD87-4B71-9A8C-F2B6-4A5854FF2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6EB35-2F42-F328-52FB-06CF41B5F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DE3D6-E111-457C-9E97-2568EE03987C}" type="datetime1">
              <a:rPr lang="LID4096" smtClean="0"/>
              <a:t>05/05/2026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F1B0B-43D0-10F3-B3F0-995B35694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7A627-A22C-5BF9-696A-70760BA6C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25936-F2F6-4E66-8F49-6064C30B6A2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999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653D53-5A88-5EE9-656C-47AE14544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3715" y="1786731"/>
            <a:ext cx="7530938" cy="3284538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5600" b="1"/>
              <a:t>Crowdfunding for Real Estate Investment- A Strategic Approach to Achieving Tanzania’s Vision 2050</a:t>
            </a:r>
            <a:br>
              <a:rPr lang="en-TZ" sz="5600"/>
            </a:br>
            <a:endParaRPr lang="en-TZ" sz="5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24CD07-EA22-0325-A58A-3FB110E65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369" y="4630738"/>
            <a:ext cx="5617794" cy="1150937"/>
          </a:xfrm>
        </p:spPr>
        <p:txBody>
          <a:bodyPr anchor="t">
            <a:normAutofit/>
          </a:bodyPr>
          <a:lstStyle/>
          <a:p>
            <a:r>
              <a:rPr lang="en-US" sz="1900"/>
              <a:t>An Opening Address </a:t>
            </a:r>
            <a:endParaRPr lang="en-TZ" sz="1900"/>
          </a:p>
          <a:p>
            <a:r>
              <a:rPr lang="en-US" sz="1900"/>
              <a:t>By</a:t>
            </a:r>
          </a:p>
          <a:p>
            <a:r>
              <a:rPr lang="en-US" sz="1900"/>
              <a:t>FRV Dr Felician Komu, May 2026</a:t>
            </a:r>
            <a:endParaRPr lang="en-TZ" sz="190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275FC6-F1C0-7A8B-46C9-35FDEBCC8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24" b="10723"/>
          <a:stretch>
            <a:fillRect/>
          </a:stretch>
        </p:blipFill>
        <p:spPr>
          <a:xfrm>
            <a:off x="-527155" y="10"/>
            <a:ext cx="5205951" cy="6857990"/>
          </a:xfrm>
          <a:custGeom>
            <a:avLst/>
            <a:gdLst/>
            <a:ahLst/>
            <a:cxnLst/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B7B90D9-1EC2-4A12-B24A-342C1BCA2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9072" y="0"/>
            <a:ext cx="2845372" cy="6858000"/>
          </a:xfrm>
          <a:custGeom>
            <a:avLst/>
            <a:gdLst>
              <a:gd name="connsiteX0" fmla="*/ 939908 w 2845372"/>
              <a:gd name="connsiteY0" fmla="*/ 0 h 6858000"/>
              <a:gd name="connsiteX1" fmla="*/ 1222349 w 2845372"/>
              <a:gd name="connsiteY1" fmla="*/ 0 h 6858000"/>
              <a:gd name="connsiteX2" fmla="*/ 1244473 w 2845372"/>
              <a:gd name="connsiteY2" fmla="*/ 14997 h 6858000"/>
              <a:gd name="connsiteX3" fmla="*/ 2845372 w 2845372"/>
              <a:gd name="connsiteY3" fmla="*/ 3621656 h 6858000"/>
              <a:gd name="connsiteX4" fmla="*/ 971022 w 2845372"/>
              <a:gd name="connsiteY4" fmla="*/ 6374814 h 6858000"/>
              <a:gd name="connsiteX5" fmla="*/ 454374 w 2845372"/>
              <a:gd name="connsiteY5" fmla="*/ 6780599 h 6858000"/>
              <a:gd name="connsiteX6" fmla="*/ 342618 w 2845372"/>
              <a:gd name="connsiteY6" fmla="*/ 6858000 h 6858000"/>
              <a:gd name="connsiteX7" fmla="*/ 129116 w 2845372"/>
              <a:gd name="connsiteY7" fmla="*/ 6858000 h 6858000"/>
              <a:gd name="connsiteX8" fmla="*/ 0 w 2845372"/>
              <a:gd name="connsiteY8" fmla="*/ 6858000 h 6858000"/>
              <a:gd name="connsiteX9" fmla="*/ 119401 w 2845372"/>
              <a:gd name="connsiteY9" fmla="*/ 6780599 h 6858000"/>
              <a:gd name="connsiteX10" fmla="*/ 671389 w 2845372"/>
              <a:gd name="connsiteY10" fmla="*/ 6374814 h 6858000"/>
              <a:gd name="connsiteX11" fmla="*/ 2673952 w 2845372"/>
              <a:gd name="connsiteY11" fmla="*/ 3621656 h 6858000"/>
              <a:gd name="connsiteX12" fmla="*/ 963545 w 2845372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45372" h="6858000">
                <a:moveTo>
                  <a:pt x="939908" y="0"/>
                </a:moveTo>
                <a:lnTo>
                  <a:pt x="1222349" y="0"/>
                </a:lnTo>
                <a:lnTo>
                  <a:pt x="1244473" y="14997"/>
                </a:lnTo>
                <a:cubicBezTo>
                  <a:pt x="2271636" y="754641"/>
                  <a:pt x="2845372" y="2093192"/>
                  <a:pt x="2845372" y="3621656"/>
                </a:cubicBezTo>
                <a:cubicBezTo>
                  <a:pt x="2845372" y="4969131"/>
                  <a:pt x="1916647" y="5602839"/>
                  <a:pt x="971022" y="6374814"/>
                </a:cubicBezTo>
                <a:cubicBezTo>
                  <a:pt x="798819" y="6515397"/>
                  <a:pt x="628192" y="6653108"/>
                  <a:pt x="454374" y="6780599"/>
                </a:cubicBezTo>
                <a:lnTo>
                  <a:pt x="342618" y="6858000"/>
                </a:lnTo>
                <a:lnTo>
                  <a:pt x="129116" y="6858000"/>
                </a:lnTo>
                <a:lnTo>
                  <a:pt x="0" y="6858000"/>
                </a:lnTo>
                <a:lnTo>
                  <a:pt x="119401" y="6780599"/>
                </a:lnTo>
                <a:cubicBezTo>
                  <a:pt x="305108" y="6653108"/>
                  <a:pt x="487407" y="6515397"/>
                  <a:pt x="671389" y="6374814"/>
                </a:cubicBezTo>
                <a:cubicBezTo>
                  <a:pt x="1681699" y="5602839"/>
                  <a:pt x="2673952" y="4969131"/>
                  <a:pt x="2673952" y="3621656"/>
                </a:cubicBezTo>
                <a:cubicBezTo>
                  <a:pt x="2673952" y="2093192"/>
                  <a:pt x="2060970" y="754641"/>
                  <a:pt x="963545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4300D-D8DC-03CB-0A08-A029FC508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3928" y="6356350"/>
            <a:ext cx="118872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F4725936-F2F6-4E66-8F49-6064C30B6A26}" type="slidenum">
              <a:rPr lang="LID4096" sz="16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 algn="l">
                <a:spcAft>
                  <a:spcPts val="600"/>
                </a:spcAft>
              </a:pPr>
              <a:t>1</a:t>
            </a:fld>
            <a:endParaRPr lang="LID4096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56AAF8-8A6D-EA00-E1A8-CF21743E0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853" y="12514"/>
            <a:ext cx="1562318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3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1BD9D-5C3F-69E9-D977-3403C523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What are the benefits</a:t>
            </a:r>
            <a:endParaRPr lang="LID4096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D29EB-FE41-D442-9137-F5A93FDC4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en-US" sz="2000" b="1" dirty="0"/>
              <a:t>Aren’t they obvious from the definition? Well!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dirty="0"/>
              <a:t>As an innovative way for startups to raise the funds they need to launch or grow their businesses:</a:t>
            </a:r>
          </a:p>
          <a:p>
            <a:pPr lvl="1"/>
            <a:r>
              <a:rPr lang="en-US" sz="2000" dirty="0"/>
              <a:t>access to capital that they might not have been able to secure from traditional funding sources, such as banks or venture capitalists. 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Market validation: a successful crowdfunding campaign can demonstrate there is demand for your product or service and act as a proof of concept for other investors and stakeholders.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Audience building: A crowdfunding campaign allows you to reach a large number of people, helping you create awareness and build an audience. Those who contribute to your campaign are likely to become your most passionate customers and vocal advocates.</a:t>
            </a:r>
          </a:p>
          <a:p>
            <a:pPr marL="457200" lvl="1" indent="0">
              <a:buNone/>
            </a:pPr>
            <a:r>
              <a:rPr lang="en-US" sz="2000" dirty="0"/>
              <a:t>  </a:t>
            </a:r>
            <a:endParaRPr lang="LID4096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CCF47-E4CB-5590-9A04-F08FC807F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77145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1BD9D-5C3F-69E9-D977-3403C523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What are the benefits</a:t>
            </a:r>
            <a:endParaRPr lang="LID4096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D29EB-FE41-D442-9137-F5A93FDC4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b="1"/>
              <a:t>Feedback and insights: </a:t>
            </a:r>
            <a:r>
              <a:rPr lang="en-US" sz="2200"/>
              <a:t>Through the process of crowdfunding, you can receive feedback on your product or service before it officially launches. Backers can provide valuable insights and suggestions for improvements.</a:t>
            </a:r>
          </a:p>
          <a:p>
            <a:r>
              <a:rPr lang="en-US" sz="2200" b="1"/>
              <a:t>Less risk</a:t>
            </a:r>
            <a:r>
              <a:rPr lang="en-US" sz="2200"/>
              <a:t>: Compared to traditional funding methods, crowdfunding can be less risky. You’re not giving up equity or taking on debt; instead, you’re exchanging your product or service for funding.</a:t>
            </a:r>
          </a:p>
          <a:p>
            <a:r>
              <a:rPr lang="en-US" sz="2200" b="1"/>
              <a:t>Publicity and marketing</a:t>
            </a:r>
            <a:r>
              <a:rPr lang="en-US" sz="2200"/>
              <a:t>: A successful crowdfunding campaign can lead to significant publicity, through social media shares and likes and traditional media coverage.</a:t>
            </a:r>
          </a:p>
          <a:p>
            <a:r>
              <a:rPr lang="en-US" sz="2200" b="1"/>
              <a:t>Partnership and networking opportunities: </a:t>
            </a:r>
            <a:r>
              <a:rPr lang="en-US" sz="2200"/>
              <a:t>Crowdfunding campaigns often catch the eye of industry leaders, potential partners, and even other funding sources. This visibility can lead to strategic partnerships and further investment opportunities.</a:t>
            </a:r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endParaRPr lang="LID4096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E388C-FDAD-2EC5-A044-91F4CDF85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76607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F4E9A-007E-BF47-7CEA-E5098C2BB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Conclusions</a:t>
            </a:r>
            <a:endParaRPr lang="en-TZ" sz="5400"/>
          </a:p>
        </p:txBody>
      </p:sp>
      <p:sp>
        <p:nvSpPr>
          <p:cNvPr id="7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1B76C45A-FB16-DF33-E6A8-D8B542155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000" dirty="0"/>
              <a:t>AREPTA is a not-for-profit professional association- funded by its members subscription.</a:t>
            </a:r>
          </a:p>
          <a:p>
            <a:r>
              <a:rPr lang="en-US" sz="2000" dirty="0"/>
              <a:t>AREPTA brings together hundreds of individuals with real estate skills and differing innovative minds and developmental orientation.</a:t>
            </a:r>
          </a:p>
          <a:p>
            <a:r>
              <a:rPr lang="en-US" sz="2000" dirty="0"/>
              <a:t>Together AREPTA has an important role to play:</a:t>
            </a:r>
          </a:p>
          <a:p>
            <a:pPr lvl="1"/>
            <a:r>
              <a:rPr lang="en-US" sz="2000" dirty="0"/>
              <a:t> for its own survival through the human resources espoused to itself and physical resources it owns</a:t>
            </a:r>
          </a:p>
          <a:p>
            <a:pPr lvl="1"/>
            <a:r>
              <a:rPr lang="en-US" sz="2000" dirty="0"/>
              <a:t>For the achieving of the Tanzania’s Vision 2050 in three key areas</a:t>
            </a:r>
          </a:p>
          <a:p>
            <a:pPr lvl="2"/>
            <a:r>
              <a:rPr lang="en-US" dirty="0"/>
              <a:t>Digital transformation</a:t>
            </a:r>
          </a:p>
          <a:p>
            <a:pPr lvl="2"/>
            <a:r>
              <a:rPr lang="en-US" dirty="0"/>
              <a:t>Boosting private-sector-led growth and </a:t>
            </a:r>
          </a:p>
          <a:p>
            <a:pPr lvl="2"/>
            <a:r>
              <a:rPr lang="en-US" dirty="0"/>
              <a:t>Contribution towards sustainable development for the country</a:t>
            </a:r>
          </a:p>
          <a:p>
            <a:r>
              <a:rPr lang="en-US" sz="2000" dirty="0"/>
              <a:t>Charity begins at home – and with the Dodoma plot – crowdfunding is the surest way to go</a:t>
            </a:r>
          </a:p>
          <a:p>
            <a:endParaRPr lang="en-TZ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4B0E5-43A1-849B-B8E4-3CBE8838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47367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FF7883-CD23-5BC8-0CEC-3EB60EB785D7}"/>
              </a:ext>
            </a:extLst>
          </p:cNvPr>
          <p:cNvSpPr txBox="1"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for Attention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6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Asanteni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Sana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AF8C8F-616E-40AC-C95E-452A5C344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539483"/>
            <a:ext cx="7214616" cy="37516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CECA7B-6644-863F-F7E4-B1D9A7D6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97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B8554-A009-BBFE-EE6C-8407D0384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29030"/>
            <a:ext cx="2834640" cy="5457589"/>
          </a:xfrm>
        </p:spPr>
        <p:txBody>
          <a:bodyPr anchor="ctr">
            <a:normAutofit/>
          </a:bodyPr>
          <a:lstStyle/>
          <a:p>
            <a:r>
              <a:rPr lang="en-US" sz="4000"/>
              <a:t>Presentation Outline</a:t>
            </a:r>
            <a:endParaRPr lang="LID4096" sz="40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29B97-9D1E-9882-FBBE-75CE8B82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348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</a:t>
            </a:fld>
            <a:endParaRPr lang="LID4096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F8CB0C03-F5E5-E6BE-1AEB-38C4844C01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164749"/>
              </p:ext>
            </p:extLst>
          </p:nvPr>
        </p:nvGraphicFramePr>
        <p:xfrm>
          <a:off x="3318167" y="426913"/>
          <a:ext cx="8026422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179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4E08C-F79F-8CBE-372E-15441BB1B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/>
              <a:t>Welcoming address</a:t>
            </a:r>
            <a:br>
              <a:rPr lang="en-US" sz="4200"/>
            </a:br>
            <a:endParaRPr lang="LID4096" sz="4200" dirty="0"/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0FC79-3C9B-832C-5219-07F9FB2A8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The Protocols </a:t>
            </a:r>
          </a:p>
          <a:p>
            <a:r>
              <a:rPr lang="en-US" sz="2400" b="1" dirty="0"/>
              <a:t>The 2026 AREPTA Theme</a:t>
            </a:r>
          </a:p>
          <a:p>
            <a:pPr lvl="1"/>
            <a:r>
              <a:rPr lang="en-US" dirty="0"/>
              <a:t>Realization of the motto ‘ united we stand, divided we fall’. Why?</a:t>
            </a:r>
          </a:p>
          <a:p>
            <a:pPr lvl="2"/>
            <a:r>
              <a:rPr lang="en-US" sz="2400" dirty="0"/>
              <a:t>AREPTA vows to be a group of professional women and men of action</a:t>
            </a:r>
          </a:p>
          <a:p>
            <a:pPr lvl="2"/>
            <a:r>
              <a:rPr lang="en-US" sz="2400" dirty="0"/>
              <a:t>AREPTA members are enthusiastic about technology- what for?</a:t>
            </a:r>
          </a:p>
          <a:p>
            <a:pPr lvl="3"/>
            <a:r>
              <a:rPr lang="en-US" sz="2400" dirty="0"/>
              <a:t>Transform traditional real estate practices</a:t>
            </a:r>
          </a:p>
          <a:p>
            <a:pPr lvl="3"/>
            <a:r>
              <a:rPr lang="en-US" sz="2400" dirty="0"/>
              <a:t>Remain relevant to the society.</a:t>
            </a:r>
          </a:p>
          <a:p>
            <a:pPr lvl="2"/>
            <a:r>
              <a:rPr lang="en-US" sz="2400" dirty="0"/>
              <a:t>AREPTA Focus:</a:t>
            </a:r>
          </a:p>
          <a:p>
            <a:pPr lvl="3"/>
            <a:r>
              <a:rPr lang="en-US" sz="2400" dirty="0" err="1"/>
              <a:t>Proptech</a:t>
            </a:r>
            <a:r>
              <a:rPr lang="en-US" sz="2400" dirty="0"/>
              <a:t> – appreciating how technology is shaping real estate investment, finance, valuation and related advisory services</a:t>
            </a:r>
          </a:p>
          <a:p>
            <a:pPr lvl="3"/>
            <a:r>
              <a:rPr lang="en-US" sz="2400" dirty="0"/>
              <a:t>Crowdfunding- the 2026 theme, the mantle and the key to achieve tangible reality:</a:t>
            </a:r>
          </a:p>
          <a:p>
            <a:pPr lvl="4"/>
            <a:r>
              <a:rPr lang="en-US" sz="2400" dirty="0"/>
              <a:t>AREPTA members invited to be ‘creators’ for the Dodoma AREPTA land.</a:t>
            </a:r>
          </a:p>
          <a:p>
            <a:r>
              <a:rPr lang="en-US" sz="2400" dirty="0"/>
              <a:t> </a:t>
            </a:r>
            <a:r>
              <a:rPr lang="en-US" sz="2400" b="1" dirty="0"/>
              <a:t>Why this presentation?</a:t>
            </a:r>
          </a:p>
          <a:p>
            <a:pPr lvl="1"/>
            <a:r>
              <a:rPr lang="en-US" dirty="0"/>
              <a:t>A teaser about crowdfunding, exploring our direction for the next decade</a:t>
            </a:r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3489E-D6D0-ECDA-B883-030C55F9C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5936-F2F6-4E66-8F49-6064C30B6A26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3442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4F3D00-DDD0-E170-3F2B-E2AE4B3CD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2497853" cy="5571898"/>
          </a:xfrm>
        </p:spPr>
        <p:txBody>
          <a:bodyPr vert="vert270">
            <a:normAutofit/>
          </a:bodyPr>
          <a:lstStyle/>
          <a:p>
            <a:r>
              <a:rPr lang="en-US" b="1" dirty="0"/>
              <a:t>What is Crowdfunding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9443B-6C21-6BB3-917E-DF91E1066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938" y="557189"/>
            <a:ext cx="7625860" cy="5571898"/>
          </a:xfrm>
        </p:spPr>
        <p:txBody>
          <a:bodyPr anchor="ctr">
            <a:normAutofit/>
          </a:bodyPr>
          <a:lstStyle/>
          <a:p>
            <a:r>
              <a:rPr lang="en-US" sz="2000" b="1" dirty="0"/>
              <a:t>An online fundraising scheme </a:t>
            </a:r>
            <a:r>
              <a:rPr lang="en-US" sz="2000" dirty="0"/>
              <a:t>to meet a set goal and garner support for that goal. </a:t>
            </a:r>
          </a:p>
          <a:p>
            <a:r>
              <a:rPr lang="en-US" sz="2000" dirty="0"/>
              <a:t>Searching for funding is challenging but </a:t>
            </a:r>
            <a:r>
              <a:rPr lang="en-US" sz="2000" b="1" dirty="0"/>
              <a:t>necessary for startups</a:t>
            </a:r>
            <a:r>
              <a:rPr lang="en-US" sz="2000" dirty="0"/>
              <a:t>. Multiple sources of capital are available to today’s entrepreneurs. </a:t>
            </a:r>
          </a:p>
          <a:p>
            <a:r>
              <a:rPr lang="en-US" sz="2000" b="1" dirty="0"/>
              <a:t>A recent comer on the market </a:t>
            </a:r>
            <a:r>
              <a:rPr lang="en-US" sz="2000" dirty="0"/>
              <a:t>that has democratized the financing process by providing  access to capital where traditional funding options may fall short</a:t>
            </a:r>
          </a:p>
          <a:p>
            <a:r>
              <a:rPr lang="en-US" sz="2000" dirty="0"/>
              <a:t>A method of raising capital for a business, project, or cause by </a:t>
            </a:r>
            <a:r>
              <a:rPr lang="en-US" sz="2000" b="1" dirty="0"/>
              <a:t>collecting small amounts of money from a large number of people</a:t>
            </a:r>
            <a:r>
              <a:rPr lang="en-US" sz="2000" dirty="0"/>
              <a:t>, typically via online platforms.</a:t>
            </a:r>
          </a:p>
          <a:p>
            <a:r>
              <a:rPr lang="en-US" sz="2000" b="1" dirty="0"/>
              <a:t>An alternative to traditional funding models</a:t>
            </a:r>
            <a:r>
              <a:rPr lang="en-US" sz="2000" dirty="0"/>
              <a:t>: It bypasses traditional financial gatekeepers like banks or venture capitalists, allowing creators to connect directly with supporters (often called backers).</a:t>
            </a:r>
          </a:p>
          <a:p>
            <a:r>
              <a:rPr lang="en-US" sz="2000" dirty="0"/>
              <a:t>A product of the advent of </a:t>
            </a:r>
            <a:r>
              <a:rPr lang="en-US" sz="2000" b="1" dirty="0"/>
              <a:t>internet and social media-? M-</a:t>
            </a:r>
            <a:r>
              <a:rPr lang="en-US" sz="2000" b="1" dirty="0" err="1"/>
              <a:t>koba</a:t>
            </a:r>
            <a:endParaRPr lang="en-US" sz="2000" b="1" dirty="0"/>
          </a:p>
          <a:p>
            <a:pPr marL="0" indent="0">
              <a:buNone/>
            </a:pPr>
            <a:endParaRPr lang="LID4096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53595-A64B-1BCD-4421-79D1BE1C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2496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DF78D5-65F7-554C-FE0B-71B6F225D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200"/>
              <a:t>Why Crowdfunding </a:t>
            </a:r>
            <a:endParaRPr lang="LID4096" sz="42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DEAF1-305A-FA73-6AD5-A9031B561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5</a:t>
            </a:fld>
            <a:endParaRPr lang="LID4096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B93FEA6-64BB-1DD7-2A31-9AD877A0A4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14487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7551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31F7A-D911-8E46-A094-20F00C082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200"/>
              <a:t>Crowdfunding Process</a:t>
            </a:r>
            <a:endParaRPr lang="LID4096" sz="42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52D6D-E6C8-5002-2306-86EC30B9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6</a:t>
            </a:fld>
            <a:endParaRPr lang="LID4096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C8F4BED-225F-4AF9-7BFD-40CC92B59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049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8610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77460-ED98-B3F4-A6E7-BE244C2FB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85DF860-6C28-A9AD-99C7-B16F793BC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5DFC-CBE6-50E5-C4F9-AC63C0CB8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200"/>
              <a:t>Crowdfunding Process</a:t>
            </a:r>
            <a:endParaRPr lang="LID4096" sz="42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A18D1AC6-B809-712E-0A0C-CF3BB526E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5230B-88E7-13B4-D2F9-89CF28918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7</a:t>
            </a:fld>
            <a:endParaRPr lang="LID4096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9187AB0-3594-64E9-D41E-4E11E77152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85836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2982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CBAABA-8C46-1C68-D732-198CDFDA0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/>
              <a:t>Types of Crowdfunding </a:t>
            </a:r>
            <a:endParaRPr lang="LID4096" sz="5400"/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DC9E1-A603-C871-94A3-213FEE24F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LID4096" altLang="LID4096" sz="2200" b="1" dirty="0">
                <a:latin typeface="Google Sans"/>
              </a:rPr>
              <a:t>Rewards-Based:</a:t>
            </a:r>
            <a:r>
              <a:rPr lang="LID4096" altLang="LID4096" sz="2200" dirty="0">
                <a:latin typeface="Google Sans"/>
              </a:rPr>
              <a:t> Backers receive a "perk" or the product itself once it is manufactured. It acts as a pre-order system for new inventions or creative projects.</a:t>
            </a:r>
            <a:endParaRPr lang="en-US" altLang="LID4096" sz="2200" dirty="0">
              <a:latin typeface="Google Sans"/>
            </a:endParaRPr>
          </a:p>
          <a:p>
            <a:r>
              <a:rPr lang="LID4096" altLang="LID4096" sz="2200" b="1" dirty="0">
                <a:latin typeface="Google Sans"/>
              </a:rPr>
              <a:t>Equity-Based:</a:t>
            </a:r>
            <a:r>
              <a:rPr lang="LID4096" altLang="LID4096" sz="2200" dirty="0">
                <a:latin typeface="Google Sans"/>
              </a:rPr>
              <a:t> Investors receive shares of ownership in the company. This is highly regulated by bodies like the</a:t>
            </a:r>
            <a:r>
              <a:rPr lang="en-US" altLang="LID4096" sz="2200" dirty="0">
                <a:latin typeface="Google Sans"/>
              </a:rPr>
              <a:t> Dar Stock Exchange (DSE)</a:t>
            </a:r>
            <a:r>
              <a:rPr lang="LID4096" altLang="LID4096" sz="2200" dirty="0">
                <a:latin typeface="Google Sans"/>
              </a:rPr>
              <a:t> and is used by startups looking for larger capital infusions</a:t>
            </a:r>
            <a:endParaRPr lang="en-US" altLang="LID4096" sz="2200" dirty="0">
              <a:latin typeface="Google Sans"/>
            </a:endParaRPr>
          </a:p>
          <a:p>
            <a:r>
              <a:rPr lang="LID4096" altLang="LID4096" sz="2200" b="1" dirty="0">
                <a:latin typeface="Google Sans"/>
              </a:rPr>
              <a:t>Donation-Based:</a:t>
            </a:r>
            <a:r>
              <a:rPr lang="LID4096" altLang="LID4096" sz="2200" dirty="0">
                <a:latin typeface="Google Sans"/>
              </a:rPr>
              <a:t> Contributors give money purely to support a social, charitable, or personal cause with no expectation of any return</a:t>
            </a:r>
            <a:endParaRPr lang="en-US" altLang="LID4096" sz="2200" dirty="0">
              <a:latin typeface="Google Sans"/>
            </a:endParaRPr>
          </a:p>
          <a:p>
            <a:r>
              <a:rPr lang="LID4096" altLang="LID4096" sz="2200" b="1" dirty="0">
                <a:latin typeface="Google Sans"/>
              </a:rPr>
              <a:t>Debt-Based (P2P Lending):</a:t>
            </a:r>
            <a:r>
              <a:rPr lang="LID4096" altLang="LID4096" sz="2200" dirty="0">
                <a:latin typeface="Google Sans"/>
              </a:rPr>
              <a:t> Backers lend money that the borrower must repay with interest over a set period, similar to a traditional loan</a:t>
            </a:r>
          </a:p>
          <a:p>
            <a:endParaRPr lang="en-US" altLang="LID4096" sz="2200" dirty="0">
              <a:latin typeface="Google Sans"/>
            </a:endParaRPr>
          </a:p>
          <a:p>
            <a:endParaRPr lang="LID4096" altLang="LID4096" sz="2200" dirty="0">
              <a:latin typeface="Google Sans"/>
            </a:endParaRPr>
          </a:p>
          <a:p>
            <a:endParaRPr lang="LID4096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2C6E0-5442-C3B9-DDC7-EDB87D60C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/>
              <a:pPr>
                <a:spcAft>
                  <a:spcPts val="600"/>
                </a:spcAft>
              </a:pPr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0196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A2DE9-D8FF-0D5C-46F3-33215BC66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600"/>
              <a:t>Choosing the right type of Crowdfunding</a:t>
            </a:r>
            <a:endParaRPr lang="LID4096" sz="46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27EDE-1D23-9B40-5B71-86FD958C5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Key considerations</a:t>
            </a:r>
          </a:p>
          <a:p>
            <a:r>
              <a:rPr lang="en-US" sz="2200" dirty="0"/>
              <a:t>Nature of Business or Project</a:t>
            </a:r>
          </a:p>
          <a:p>
            <a:pPr lvl="1"/>
            <a:r>
              <a:rPr lang="en-US" sz="2200" dirty="0"/>
              <a:t>For a new product/service: Reward-Based crowdfunding is likely to be the best fit</a:t>
            </a:r>
          </a:p>
          <a:p>
            <a:pPr lvl="1"/>
            <a:r>
              <a:rPr lang="en-US" sz="2200" dirty="0"/>
              <a:t>For a project with a strong social or community-oriented mission, donation-based CF could be a good choice</a:t>
            </a:r>
          </a:p>
          <a:p>
            <a:pPr lvl="1"/>
            <a:r>
              <a:rPr lang="en-US" sz="2200" dirty="0"/>
              <a:t>In a business restructuring, the equity-based CG could be the best option</a:t>
            </a:r>
          </a:p>
          <a:p>
            <a:pPr lvl="1"/>
            <a:r>
              <a:rPr lang="en-US" sz="2200" dirty="0"/>
              <a:t>If confident to repay a loan and maintain full ownership of the project, then debt-based CF could be an option </a:t>
            </a:r>
          </a:p>
          <a:p>
            <a:r>
              <a:rPr lang="en-US" sz="2200" b="1" dirty="0"/>
              <a:t>Financial needs and objectives</a:t>
            </a:r>
          </a:p>
          <a:p>
            <a:pPr lvl="1"/>
            <a:r>
              <a:rPr lang="en-US" sz="2200" dirty="0"/>
              <a:t>For larger amounts, equity or debt-based crowdfunding may be more suitable</a:t>
            </a:r>
          </a:p>
          <a:p>
            <a:pPr lvl="1"/>
            <a:r>
              <a:rPr lang="en-US" sz="2200" dirty="0"/>
              <a:t>For a smaller amount, reward or donation-based crowdfunding might suffice.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AAFDA-1640-E02F-2FA5-00121B3D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725936-F2F6-4E66-8F49-6064C30B6A26}" type="slidenum">
              <a:rPr lang="LID4096" smtClean="0"/>
              <a:pPr>
                <a:spcAft>
                  <a:spcPts val="600"/>
                </a:spcAft>
              </a:pPr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30883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1184</Words>
  <Application>Microsoft Office PowerPoint</Application>
  <PresentationFormat>Widescreen</PresentationFormat>
  <Paragraphs>107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Meiryo</vt:lpstr>
      <vt:lpstr>Aptos</vt:lpstr>
      <vt:lpstr>Arial</vt:lpstr>
      <vt:lpstr>Calibri</vt:lpstr>
      <vt:lpstr>Calibri Light</vt:lpstr>
      <vt:lpstr>Google Sans</vt:lpstr>
      <vt:lpstr>Office Theme</vt:lpstr>
      <vt:lpstr>Crowdfunding for Real Estate Investment- A Strategic Approach to Achieving Tanzania’s Vision 2050 </vt:lpstr>
      <vt:lpstr>Presentation Outline</vt:lpstr>
      <vt:lpstr>Welcoming address </vt:lpstr>
      <vt:lpstr>What is Crowdfunding </vt:lpstr>
      <vt:lpstr>Why Crowdfunding </vt:lpstr>
      <vt:lpstr>Crowdfunding Process</vt:lpstr>
      <vt:lpstr>Crowdfunding Process</vt:lpstr>
      <vt:lpstr>Types of Crowdfunding </vt:lpstr>
      <vt:lpstr>Choosing the right type of Crowdfunding</vt:lpstr>
      <vt:lpstr>What are the benefits</vt:lpstr>
      <vt:lpstr>What are the benefits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Komu</dc:creator>
  <cp:lastModifiedBy>Komu</cp:lastModifiedBy>
  <cp:revision>5</cp:revision>
  <dcterms:created xsi:type="dcterms:W3CDTF">2026-04-24T05:49:01Z</dcterms:created>
  <dcterms:modified xsi:type="dcterms:W3CDTF">2026-05-05T07:18:54Z</dcterms:modified>
</cp:coreProperties>
</file>